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5"/>
  </p:sldMasterIdLst>
  <p:notesMasterIdLst>
    <p:notesMasterId r:id="rId24"/>
  </p:notesMasterIdLst>
  <p:sldIdLst>
    <p:sldId id="264" r:id="rId6"/>
    <p:sldId id="270" r:id="rId7"/>
    <p:sldId id="276" r:id="rId8"/>
    <p:sldId id="279" r:id="rId9"/>
    <p:sldId id="263" r:id="rId10"/>
    <p:sldId id="269" r:id="rId11"/>
    <p:sldId id="268" r:id="rId12"/>
    <p:sldId id="266" r:id="rId13"/>
    <p:sldId id="267" r:id="rId14"/>
    <p:sldId id="271" r:id="rId15"/>
    <p:sldId id="272" r:id="rId16"/>
    <p:sldId id="273" r:id="rId17"/>
    <p:sldId id="274" r:id="rId18"/>
    <p:sldId id="278" r:id="rId19"/>
    <p:sldId id="280" r:id="rId20"/>
    <p:sldId id="277" r:id="rId21"/>
    <p:sldId id="281" r:id="rId22"/>
    <p:sldId id="265" r:id="rId2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7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92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29" tIns="46415" rIns="92829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3408"/>
          </a:xfrm>
          <a:prstGeom prst="rect">
            <a:avLst/>
          </a:prstGeom>
        </p:spPr>
        <p:txBody>
          <a:bodyPr vert="horz" lIns="92829" tIns="46415" rIns="92829" bIns="46415" rtlCol="0"/>
          <a:lstStyle>
            <a:lvl1pPr algn="r">
              <a:defRPr sz="1200"/>
            </a:lvl1pPr>
          </a:lstStyle>
          <a:p>
            <a:fld id="{C1E4B8CC-50C6-460D-A937-1D42699A48E1}" type="datetimeFigureOut">
              <a:rPr lang="en-US" smtClean="0"/>
              <a:t>12/1/2020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9" tIns="46415" rIns="92829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4"/>
          </a:xfrm>
          <a:prstGeom prst="rect">
            <a:avLst/>
          </a:prstGeom>
        </p:spPr>
        <p:txBody>
          <a:bodyPr vert="horz" lIns="92829" tIns="46415" rIns="92829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29" tIns="46415" rIns="92829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69"/>
            <a:ext cx="3037840" cy="463407"/>
          </a:xfrm>
          <a:prstGeom prst="rect">
            <a:avLst/>
          </a:prstGeom>
        </p:spPr>
        <p:txBody>
          <a:bodyPr vert="horz" lIns="92829" tIns="46415" rIns="92829" bIns="46415" rtlCol="0" anchor="b"/>
          <a:lstStyle>
            <a:lvl1pPr algn="r">
              <a:defRPr sz="1200"/>
            </a:lvl1pPr>
          </a:lstStyle>
          <a:p>
            <a:fld id="{13AFE1A4-0A45-453D-A823-FBDE329F22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48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FE1A4-0A45-453D-A823-FBDE329F22D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410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99428-EB41-4402-96AF-61B72072562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69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SC Title Slide">
    <p:bg>
      <p:bgPr>
        <a:gradFill>
          <a:gsLst>
            <a:gs pos="0">
              <a:srgbClr val="7F7F73">
                <a:lumMod val="5000"/>
                <a:lumOff val="95000"/>
              </a:srgbClr>
            </a:gs>
            <a:gs pos="74000">
              <a:srgbClr val="7F7F73"/>
            </a:gs>
            <a:gs pos="83000">
              <a:srgbClr val="7F7F73"/>
            </a:gs>
            <a:gs pos="100000">
              <a:srgbClr val="7F7F73">
                <a:lumMod val="50000"/>
                <a:lumOff val="50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</p:spPr>
      </p:pic>
      <p:pic>
        <p:nvPicPr>
          <p:cNvPr id="6" name="LowerBa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744" y="5863173"/>
            <a:ext cx="7155611" cy="332399"/>
          </a:xfr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  <a:defRPr lang="en-US" sz="2400" b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744" y="5366881"/>
            <a:ext cx="7155611" cy="484748"/>
          </a:xfrm>
        </p:spPr>
        <p:txBody>
          <a:bodyPr wrap="square" lIns="0" tIns="0" rIns="0" bIns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00" b="1" kern="1200" dirty="0">
                <a:solidFill>
                  <a:schemeClr val="bg1"/>
                </a:solidFill>
                <a:effectLst>
                  <a:outerShdw blurRad="88900" dist="38100" dir="3600000" algn="t" rotWithShape="0">
                    <a:prstClr val="black">
                      <a:alpha val="9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Army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4" y="0"/>
            <a:ext cx="1495425" cy="1857375"/>
          </a:xfrm>
          <a:prstGeom prst="rect">
            <a:avLst/>
          </a:prstGeom>
        </p:spPr>
      </p:pic>
      <p:sp>
        <p:nvSpPr>
          <p:cNvPr id="11" name="Classification Lower"/>
          <p:cNvSpPr txBox="1">
            <a:spLocks/>
          </p:cNvSpPr>
          <p:nvPr userDrawn="1"/>
        </p:nvSpPr>
        <p:spPr>
          <a:xfrm>
            <a:off x="0" y="6724790"/>
            <a:ext cx="8515350" cy="138499"/>
          </a:xfrm>
          <a:prstGeom prst="rect">
            <a:avLst/>
          </a:prstGeom>
        </p:spPr>
        <p:txBody>
          <a:bodyPr vert="horz" wrap="square" lIns="9144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b="1" dirty="0" smtClean="0"/>
              <a:t>UNCLASSIFIED//FOUO</a:t>
            </a:r>
            <a:endParaRPr lang="en-US" sz="900" b="1" dirty="0"/>
          </a:p>
        </p:txBody>
      </p:sp>
      <p:sp>
        <p:nvSpPr>
          <p:cNvPr id="12" name="Classification Top"/>
          <p:cNvSpPr txBox="1">
            <a:spLocks/>
          </p:cNvSpPr>
          <p:nvPr userDrawn="1"/>
        </p:nvSpPr>
        <p:spPr>
          <a:xfrm>
            <a:off x="781050" y="0"/>
            <a:ext cx="78867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</a:rPr>
              <a:t>UNCLASSIFIED//FOUO</a:t>
            </a:r>
            <a:endParaRPr lang="en-US" sz="9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256" y="4089863"/>
            <a:ext cx="914433" cy="83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3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SC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582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754" y="2471681"/>
            <a:ext cx="7886700" cy="1421928"/>
          </a:xfrm>
        </p:spPr>
        <p:txBody>
          <a:bodyPr anchor="b"/>
          <a:lstStyle>
            <a:lvl1pPr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377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MSC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83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MSC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155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MSC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7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4857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1903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S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4035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912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8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S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95528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73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36760" y="591864"/>
            <a:ext cx="7470627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77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7252" y="6193640"/>
            <a:ext cx="8307388" cy="369332"/>
          </a:xfrm>
        </p:spPr>
        <p:txBody>
          <a:bodyPr vert="horz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bumper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36760" y="591864"/>
            <a:ext cx="7470627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2786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7252" y="6193640"/>
            <a:ext cx="8307388" cy="369332"/>
          </a:xfrm>
        </p:spPr>
        <p:txBody>
          <a:bodyPr vert="horz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bumper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36760" y="591864"/>
            <a:ext cx="7470627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260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C Title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7252" y="6193640"/>
            <a:ext cx="8307388" cy="369332"/>
          </a:xfrm>
        </p:spPr>
        <p:txBody>
          <a:bodyPr vert="horz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bumper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549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480131"/>
          </a:xfr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836760" y="591864"/>
            <a:ext cx="7470627" cy="369332"/>
          </a:xfrm>
        </p:spPr>
        <p:txBody>
          <a:bodyPr vert="horz" wrap="square" lIns="182880" tIns="45720" rIns="91440" bIns="45720" rtlCol="0" anchor="t" anchorCtr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i="1" smtClean="0">
                <a:solidFill>
                  <a:schemeClr val="tx1"/>
                </a:solidFill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spcBef>
                <a:spcPct val="0"/>
              </a:spcBef>
            </a:pPr>
            <a:r>
              <a:rPr lang="en-US" dirty="0" smtClean="0"/>
              <a:t>Click to add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698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werBar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963"/>
            <a:ext cx="9144000" cy="923925"/>
          </a:xfrm>
          <a:prstGeom prst="rect">
            <a:avLst/>
          </a:prstGeom>
        </p:spPr>
      </p:pic>
      <p:pic>
        <p:nvPicPr>
          <p:cNvPr id="10" name="TopBar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3"/>
            <a:ext cx="9144000" cy="10287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36761" y="99565"/>
            <a:ext cx="795528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/>
          <a:p>
            <a:pPr marL="0"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761" y="711257"/>
            <a:ext cx="7772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8" name="Classification Lower"/>
          <p:cNvSpPr txBox="1">
            <a:spLocks/>
          </p:cNvSpPr>
          <p:nvPr userDrawn="1"/>
        </p:nvSpPr>
        <p:spPr>
          <a:xfrm>
            <a:off x="5461462" y="6615087"/>
            <a:ext cx="2061557" cy="307777"/>
          </a:xfrm>
          <a:prstGeom prst="rect">
            <a:avLst/>
          </a:prstGeom>
        </p:spPr>
        <p:txBody>
          <a:bodyPr vert="horz" wrap="square" lIns="9144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/>
              <a:t>	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 Nov 2020 v1</a:t>
            </a:r>
          </a:p>
          <a:p>
            <a:pPr algn="r"/>
            <a:endParaRPr lang="en-US" sz="1000" b="1" dirty="0"/>
          </a:p>
        </p:txBody>
      </p:sp>
      <p:sp>
        <p:nvSpPr>
          <p:cNvPr id="7" name="Classification Top"/>
          <p:cNvSpPr txBox="1">
            <a:spLocks/>
          </p:cNvSpPr>
          <p:nvPr userDrawn="1"/>
        </p:nvSpPr>
        <p:spPr bwMode="gray">
          <a:xfrm>
            <a:off x="781050" y="0"/>
            <a:ext cx="78867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 smtClean="0">
                <a:solidFill>
                  <a:schemeClr val="bg1"/>
                </a:solidFill>
              </a:rPr>
              <a:t>UNCLASSIFIED//FOUO</a:t>
            </a:r>
            <a:endParaRPr lang="en-US" sz="9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101" y="6054652"/>
            <a:ext cx="659247" cy="60211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683971" y="6549913"/>
            <a:ext cx="720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C318D-DFA6-44A0-90B0-ABFCB78A54B4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X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574244"/>
            <a:ext cx="31580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Michael.K.Houston4.ctr@mail.mil</a:t>
            </a:r>
            <a:endParaRPr lang="en-US" sz="1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78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98" r:id="rId5"/>
    <p:sldLayoutId id="2147483699" r:id="rId6"/>
    <p:sldLayoutId id="2147483700" r:id="rId7"/>
    <p:sldLayoutId id="2147483703" r:id="rId8"/>
    <p:sldLayoutId id="2147483701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704" r:id="rId15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dirty="0">
          <a:solidFill>
            <a:srgbClr val="7F7F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90000"/>
        </a:lnSpc>
        <a:spcBef>
          <a:spcPts val="1000"/>
        </a:spcBef>
        <a:buClrTx/>
        <a:buFont typeface="Wingdings" panose="05000000000000000000" pitchFamily="2" charset="2"/>
        <a:buChar char="ü"/>
        <a:defRPr lang="en-US" sz="2400" b="1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41363" indent="-2238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74725" indent="-173038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9856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74675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792">
          <p15:clr>
            <a:srgbClr val="F26B43"/>
          </p15:clr>
        </p15:guide>
        <p15:guide id="3" pos="5352">
          <p15:clr>
            <a:srgbClr val="F26B43"/>
          </p15:clr>
        </p15:guide>
        <p15:guide id="4" orient="horz" pos="1104">
          <p15:clr>
            <a:srgbClr val="F26B43"/>
          </p15:clr>
        </p15:guide>
        <p15:guide id="5" orient="horz" pos="2376">
          <p15:clr>
            <a:srgbClr val="F26B43"/>
          </p15:clr>
        </p15:guide>
        <p15:guide id="6" orient="horz" pos="3432">
          <p15:clr>
            <a:srgbClr val="F26B43"/>
          </p15:clr>
        </p15:guide>
        <p15:guide id="7" pos="5760">
          <p15:clr>
            <a:srgbClr val="F26B43"/>
          </p15:clr>
        </p15:guide>
        <p15:guide id="8" orient="horz">
          <p15:clr>
            <a:srgbClr val="F26B43"/>
          </p15:clr>
        </p15:guide>
        <p15:guide id="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james.s.moore.mil@mail.mi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271828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Version Number 1</a:t>
            </a:r>
          </a:p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As of 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1 Dec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2020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31939" y="5528438"/>
            <a:ext cx="3012061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Michael K. Houston</a:t>
            </a:r>
          </a:p>
          <a:p>
            <a:pPr algn="ctr">
              <a:spcBef>
                <a:spcPts val="300"/>
              </a:spcBef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Exercise Design &amp; Control Lead</a:t>
            </a:r>
          </a:p>
          <a:p>
            <a:pPr algn="ctr"/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Justin D. Martin</a:t>
            </a:r>
          </a:p>
          <a:p>
            <a:pPr algn="ctr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Modeling &amp; Simulations Engineer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FY-21 FSE Introduction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511744" y="5366881"/>
            <a:ext cx="7155611" cy="484748"/>
          </a:xfrm>
        </p:spPr>
        <p:txBody>
          <a:bodyPr/>
          <a:lstStyle/>
          <a:p>
            <a:r>
              <a:rPr lang="en-US" dirty="0" smtClean="0"/>
              <a:t>USAG </a:t>
            </a:r>
            <a:r>
              <a:rPr lang="en-US" dirty="0" smtClean="0"/>
              <a:t>Wiesbaden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798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6760" y="1104175"/>
            <a:ext cx="8212349" cy="3364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Support Products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Vignettes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41" y="977521"/>
            <a:ext cx="7750832" cy="549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3709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&amp; Execution Support Products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Facilitate Alignment, Communication, and Understanding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580" y="914121"/>
            <a:ext cx="4889650" cy="54641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730" y="2536166"/>
            <a:ext cx="2277373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Detailed task flow chart demonstrates ESF/Directorate roles and task linkage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1169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</a:t>
            </a:r>
            <a:r>
              <a:rPr lang="en-US" dirty="0"/>
              <a:t>&amp; Execution </a:t>
            </a:r>
            <a:r>
              <a:rPr lang="en-US" dirty="0" smtClean="0"/>
              <a:t>Support Products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Facilitate Alignment, Communication, and Understanding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4730" y="2536166"/>
            <a:ext cx="227737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Spider Chart – Directorate/ESF linkage to core capabilities.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551" y="972345"/>
            <a:ext cx="4375718" cy="534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1643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</a:t>
            </a:r>
            <a:r>
              <a:rPr lang="en-US" dirty="0"/>
              <a:t>&amp; Execution </a:t>
            </a:r>
            <a:r>
              <a:rPr lang="en-US" dirty="0" smtClean="0"/>
              <a:t>Support Products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https://imcom.atssim.com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Facilitate Alignment, Communication, and Understanding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063" y="972345"/>
            <a:ext cx="832091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Master Scenario Events List (MSEL) – Events and Injects that generate task performance aligned to Core Capabilities.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" y="1656497"/>
            <a:ext cx="9144000" cy="423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31387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</a:t>
            </a:r>
            <a:r>
              <a:rPr lang="en-US" dirty="0"/>
              <a:t>&amp; Execution </a:t>
            </a:r>
            <a:r>
              <a:rPr lang="en-US" dirty="0" smtClean="0"/>
              <a:t>Support Products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Facilitate Alignment, Communication, and Understanding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063" y="972345"/>
            <a:ext cx="83209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Exercise Plan (</a:t>
            </a:r>
            <a:r>
              <a:rPr lang="en-US" dirty="0" err="1" smtClean="0"/>
              <a:t>ExPlan</a:t>
            </a:r>
            <a:r>
              <a:rPr lang="en-US" dirty="0" smtClean="0"/>
              <a:t>) &amp; Controller Evaluator Handbook (C/E Handbook)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628" y="1490133"/>
            <a:ext cx="2165137" cy="28066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331" y="3205497"/>
            <a:ext cx="2005152" cy="25961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3333" y="1676400"/>
            <a:ext cx="41487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ExPlan</a:t>
            </a:r>
            <a:r>
              <a:rPr lang="en-US" dirty="0" smtClean="0"/>
              <a:t> – Generic Exercise information for all participants to review – basic instructions on how the exercise will work and what the goals of the exercise are.</a:t>
            </a:r>
          </a:p>
          <a:p>
            <a:endParaRPr lang="en-US" dirty="0"/>
          </a:p>
          <a:p>
            <a:r>
              <a:rPr lang="en-US" b="1" dirty="0" smtClean="0"/>
              <a:t>C/E Handbook </a:t>
            </a:r>
            <a:r>
              <a:rPr lang="en-US" dirty="0" smtClean="0"/>
              <a:t>– Detailed exercise information (Scenario, Objectives, Injects, Maps, </a:t>
            </a:r>
            <a:r>
              <a:rPr lang="en-US" dirty="0" err="1" smtClean="0"/>
              <a:t>etc</a:t>
            </a:r>
            <a:r>
              <a:rPr lang="en-US" dirty="0" smtClean="0"/>
              <a:t>) for leadership, </a:t>
            </a:r>
            <a:r>
              <a:rPr lang="en-US" dirty="0" err="1" smtClean="0"/>
              <a:t>ExCon</a:t>
            </a:r>
            <a:r>
              <a:rPr lang="en-US" dirty="0" smtClean="0"/>
              <a:t> personnel, and OC/</a:t>
            </a:r>
            <a:r>
              <a:rPr lang="en-US" dirty="0" err="1" smtClean="0"/>
              <a:t>Ts</a:t>
            </a:r>
            <a:r>
              <a:rPr lang="en-US" dirty="0" smtClean="0"/>
              <a:t>-Observers to facilitate the execution and observation processes.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ATS develops the 90% DRAFT for installations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49919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</a:t>
            </a:r>
            <a:r>
              <a:rPr lang="en-US" dirty="0"/>
              <a:t>&amp; Execution </a:t>
            </a:r>
            <a:r>
              <a:rPr lang="en-US" dirty="0" smtClean="0"/>
              <a:t>Support Products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Facilitate Alignment, Communication, and Understanding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063" y="972345"/>
            <a:ext cx="83209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Simulations Support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6759" y="1490133"/>
            <a:ext cx="8010907" cy="452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ATS uses proprietary software applications to add fidelity, realism and stimulus to disaster response exercises, while reducing manpower requirements and technical complexity</a:t>
            </a:r>
            <a:r>
              <a:rPr lang="en-US" dirty="0" smtClean="0"/>
              <a:t>.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ATS software applications are web-based, requiring only internet access for the White Cell to edit and manage exercise data</a:t>
            </a:r>
            <a:r>
              <a:rPr lang="en-US" dirty="0" smtClean="0"/>
              <a:t>.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Key software features include: </a:t>
            </a:r>
            <a:endParaRPr lang="en-US" sz="1600" dirty="0"/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600" dirty="0"/>
              <a:t> Management of all exercise MSEL injects and their captured observations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600" dirty="0"/>
              <a:t> Representation of physically-unavailable resources, threats, and their actions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600" dirty="0"/>
              <a:t> Stimulation of COP maps and dashboards (e.g., </a:t>
            </a:r>
            <a:r>
              <a:rPr lang="en-US" sz="1600" dirty="0" err="1"/>
              <a:t>WebEOC</a:t>
            </a:r>
            <a:r>
              <a:rPr lang="en-US" sz="1600" dirty="0"/>
              <a:t>, PSIF, Google Earth)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600" dirty="0"/>
              <a:t> Emulation of social media platforms in a self-contained exercise </a:t>
            </a:r>
            <a:r>
              <a:rPr lang="en-US" sz="1600" dirty="0" smtClean="0"/>
              <a:t>environment</a:t>
            </a:r>
          </a:p>
          <a:p>
            <a:pPr lvl="1">
              <a:lnSpc>
                <a:spcPct val="110000"/>
              </a:lnSpc>
              <a:buFont typeface="Arial" pitchFamily="34" charset="0"/>
              <a:buChar char="•"/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i="1" dirty="0"/>
              <a:t>ATS software is delivered, set-up and run by a M&amp;S engineer embedded in the exercise White Cell.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04215299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867930"/>
          </a:xfrm>
        </p:spPr>
        <p:txBody>
          <a:bodyPr/>
          <a:lstStyle/>
          <a:p>
            <a:r>
              <a:rPr lang="en-US" dirty="0"/>
              <a:t>Pre-Planning Installation Review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/>
              <a:t> MTEP Review – </a:t>
            </a:r>
            <a:r>
              <a:rPr lang="en-US" sz="1400" b="0" dirty="0" smtClean="0"/>
              <a:t>Where you are in your training continuum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/>
              <a:t> Threat &amp; Hazard Identification &amp; Risk Assessment (THIRA) Review – </a:t>
            </a:r>
            <a:r>
              <a:rPr lang="en-US" sz="1400" b="0" dirty="0" smtClean="0"/>
              <a:t>What you believe are your threats to executing your Army mission (Mission Assurance disruptions).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/>
              <a:t> Past Performance Review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1400" dirty="0"/>
              <a:t> </a:t>
            </a:r>
            <a:r>
              <a:rPr lang="en-US" sz="1400" b="0" dirty="0" smtClean="0"/>
              <a:t>Previous AARs, CAP, HHAs,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/>
              <a:t>GC’s Initial Exercise Training Guidance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/>
              <a:t> Site Survey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en-US" sz="1400" b="0" dirty="0"/>
              <a:t> </a:t>
            </a:r>
            <a:r>
              <a:rPr lang="en-US" sz="1400" b="0" dirty="0" smtClean="0"/>
              <a:t>GC Desk-side – Program Introduction (this slide deck); Updated Exercise training guidance, etc.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en-US" sz="1400" dirty="0" smtClean="0"/>
              <a:t>Directorate/Trusted Agent Introductory Brief (this slide deck)</a:t>
            </a:r>
            <a:endParaRPr lang="en-US" sz="1400" b="0" dirty="0" smtClean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en-US" sz="1400" dirty="0" smtClean="0"/>
              <a:t> Review physical exercise locations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‒"/>
            </a:pPr>
            <a:r>
              <a:rPr lang="en-US" sz="1400" b="0" dirty="0"/>
              <a:t> </a:t>
            </a:r>
            <a:r>
              <a:rPr lang="en-US" sz="1400" b="0" dirty="0" smtClean="0"/>
              <a:t>Identify/Review White Cell/EXCON location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 smtClean="0"/>
              <a:t>Workspace for up to 8 </a:t>
            </a:r>
            <a:r>
              <a:rPr lang="en-US" sz="1200" dirty="0" err="1" smtClean="0"/>
              <a:t>pax</a:t>
            </a:r>
            <a:endParaRPr lang="en-US" sz="1200" dirty="0" smtClean="0"/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b="0" dirty="0" smtClean="0"/>
              <a:t>Network Connectivity (dirty internet, </a:t>
            </a:r>
            <a:r>
              <a:rPr lang="en-US" sz="1200" b="0" dirty="0" err="1" smtClean="0"/>
              <a:t>wifi</a:t>
            </a:r>
            <a:r>
              <a:rPr lang="en-US" sz="1200" b="0" dirty="0" smtClean="0"/>
              <a:t> preferred)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 smtClean="0"/>
              <a:t>Phones (up to 8)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b="0" dirty="0" smtClean="0"/>
              <a:t>Proximity to EOC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dirty="0" smtClean="0"/>
              <a:t>Power availability for up to 8 workstations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200" b="0" dirty="0" smtClean="0"/>
              <a:t>NEC compliance (if required &amp; different than IMCOM HQ)</a:t>
            </a:r>
          </a:p>
          <a:p>
            <a:pPr lvl="2">
              <a:buFont typeface="Arial" panose="020B0604020202020204" pitchFamily="34" charset="0"/>
              <a:buChar char="‒"/>
            </a:pPr>
            <a:endParaRPr lang="en-US" sz="12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The Way Ahead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07043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0584"/>
            <a:ext cx="7772400" cy="867930"/>
          </a:xfrm>
        </p:spPr>
        <p:txBody>
          <a:bodyPr/>
          <a:lstStyle/>
          <a:p>
            <a:r>
              <a:rPr lang="en-US" dirty="0"/>
              <a:t>Pre-Planning Installation Review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Complete </a:t>
            </a:r>
            <a:r>
              <a:rPr lang="en-US" sz="2000" dirty="0" smtClean="0"/>
              <a:t>Site </a:t>
            </a:r>
            <a:r>
              <a:rPr lang="en-US" sz="2000" dirty="0"/>
              <a:t>Visit </a:t>
            </a:r>
            <a:r>
              <a:rPr lang="en-US" sz="2000" dirty="0" smtClean="0"/>
              <a:t>(C&amp;O Meeting / IPM</a:t>
            </a:r>
            <a:r>
              <a:rPr lang="en-US" sz="20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Establish Planning Milestones</a:t>
            </a:r>
            <a:endParaRPr lang="en-US" sz="2000" dirty="0"/>
          </a:p>
          <a:p>
            <a:pPr lvl="1"/>
            <a:r>
              <a:rPr lang="en-US" sz="2000" dirty="0"/>
              <a:t> Conduct MPM / MSEL </a:t>
            </a:r>
            <a:r>
              <a:rPr lang="en-US" sz="2000" dirty="0" smtClean="0"/>
              <a:t>Conference / FPM  </a:t>
            </a:r>
          </a:p>
          <a:p>
            <a:r>
              <a:rPr lang="en-US" sz="2000" dirty="0" smtClean="0"/>
              <a:t>FSE Week</a:t>
            </a:r>
            <a:endParaRPr lang="en-US" sz="2000" dirty="0"/>
          </a:p>
          <a:p>
            <a:pPr lvl="1"/>
            <a:r>
              <a:rPr lang="en-US" sz="2000" dirty="0"/>
              <a:t>Establish on-site White Cell</a:t>
            </a:r>
          </a:p>
          <a:p>
            <a:pPr lvl="1"/>
            <a:r>
              <a:rPr lang="en-US" sz="2000" dirty="0"/>
              <a:t>Conduct GC </a:t>
            </a:r>
            <a:r>
              <a:rPr lang="en-US" sz="2000" dirty="0" smtClean="0"/>
              <a:t>desk-side </a:t>
            </a:r>
            <a:r>
              <a:rPr lang="en-US" sz="2000" dirty="0"/>
              <a:t>&amp; FSE in-brief</a:t>
            </a:r>
          </a:p>
          <a:p>
            <a:pPr lvl="1"/>
            <a:r>
              <a:rPr lang="en-US" sz="2000" dirty="0"/>
              <a:t>Conduct </a:t>
            </a:r>
            <a:r>
              <a:rPr lang="en-US" sz="2000" dirty="0" smtClean="0"/>
              <a:t>FSE</a:t>
            </a:r>
            <a:endParaRPr lang="en-US" sz="2000" dirty="0"/>
          </a:p>
          <a:p>
            <a:pPr lvl="1"/>
            <a:r>
              <a:rPr lang="en-US" sz="2000" dirty="0"/>
              <a:t>Participate in </a:t>
            </a:r>
            <a:r>
              <a:rPr lang="en-US" sz="2000" dirty="0" smtClean="0"/>
              <a:t>AAR development </a:t>
            </a:r>
            <a:r>
              <a:rPr lang="en-US" sz="2000" dirty="0"/>
              <a:t>and </a:t>
            </a:r>
            <a:r>
              <a:rPr lang="en-US" sz="2000" dirty="0" err="1"/>
              <a:t>Eval</a:t>
            </a:r>
            <a:r>
              <a:rPr lang="en-US" sz="2000" dirty="0"/>
              <a:t>. Team out-brief</a:t>
            </a:r>
          </a:p>
          <a:p>
            <a:pPr lvl="1"/>
            <a:r>
              <a:rPr lang="en-US" sz="2000" dirty="0"/>
              <a:t>Submit trip report to HQ IMCOM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The Way Ahead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41951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01994" y="1196788"/>
            <a:ext cx="51420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Mike Houston, COL (Ret) </a:t>
            </a:r>
          </a:p>
          <a:p>
            <a:pPr algn="ctr"/>
            <a:r>
              <a:rPr lang="en-US" dirty="0"/>
              <a:t>Exercise Design and Control Lead, IMCOM</a:t>
            </a:r>
          </a:p>
          <a:p>
            <a:pPr algn="ctr"/>
            <a:r>
              <a:rPr lang="en-US" dirty="0"/>
              <a:t>Contractor, Applied Training Solutions</a:t>
            </a:r>
          </a:p>
          <a:p>
            <a:pPr algn="ctr"/>
            <a:r>
              <a:rPr lang="en-US" u="sng" dirty="0">
                <a:solidFill>
                  <a:schemeClr val="accent3"/>
                </a:solidFill>
              </a:rPr>
              <a:t>mhouston@appliedtrg.com</a:t>
            </a:r>
          </a:p>
          <a:p>
            <a:pPr algn="ctr"/>
            <a:r>
              <a:rPr lang="en-US" dirty="0" smtClean="0"/>
              <a:t>Cell:  (512</a:t>
            </a:r>
            <a:r>
              <a:rPr lang="en-US" dirty="0"/>
              <a:t>) 695-4931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64851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/>
              <a:t>Mike Dolata, COL (Ret)</a:t>
            </a:r>
          </a:p>
          <a:p>
            <a:pPr algn="ctr"/>
            <a:r>
              <a:rPr lang="en-US" dirty="0"/>
              <a:t> Program Manager, IMCOM</a:t>
            </a:r>
          </a:p>
          <a:p>
            <a:pPr algn="ctr"/>
            <a:r>
              <a:rPr lang="en-US" dirty="0"/>
              <a:t>Contractor, Applied Training Solutions</a:t>
            </a:r>
          </a:p>
          <a:p>
            <a:pPr algn="ctr"/>
            <a:r>
              <a:rPr lang="en-US" u="sng" dirty="0">
                <a:solidFill>
                  <a:schemeClr val="accent3"/>
                </a:solidFill>
              </a:rPr>
              <a:t>idolata@appliedtrg.com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(210) 466-0375</a:t>
            </a:r>
          </a:p>
        </p:txBody>
      </p:sp>
      <p:sp>
        <p:nvSpPr>
          <p:cNvPr id="8" name="Rectangle 7"/>
          <p:cNvSpPr/>
          <p:nvPr/>
        </p:nvSpPr>
        <p:spPr>
          <a:xfrm>
            <a:off x="4286997" y="376441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/>
              <a:t>Justin Martin</a:t>
            </a:r>
          </a:p>
          <a:p>
            <a:pPr algn="ctr"/>
            <a:r>
              <a:rPr lang="en-US" dirty="0" smtClean="0"/>
              <a:t>Modeling </a:t>
            </a:r>
            <a:r>
              <a:rPr lang="en-US" dirty="0"/>
              <a:t>&amp; Simulation Engineer, IMCOM</a:t>
            </a:r>
          </a:p>
          <a:p>
            <a:pPr algn="ctr"/>
            <a:r>
              <a:rPr lang="en-US" dirty="0"/>
              <a:t>Contractor, </a:t>
            </a:r>
            <a:r>
              <a:rPr lang="en-US" dirty="0" smtClean="0"/>
              <a:t>Capstone Corporation</a:t>
            </a:r>
            <a:endParaRPr lang="en-US" dirty="0"/>
          </a:p>
          <a:p>
            <a:pPr algn="ctr"/>
            <a:r>
              <a:rPr lang="en-US" u="sng" dirty="0" smtClean="0">
                <a:solidFill>
                  <a:schemeClr val="accent3"/>
                </a:solidFill>
              </a:rPr>
              <a:t>Justin.d.martin@capstonecorp.com</a:t>
            </a:r>
            <a:endParaRPr lang="en-US" u="sng" dirty="0">
              <a:solidFill>
                <a:schemeClr val="accent3"/>
              </a:solidFill>
            </a:endParaRPr>
          </a:p>
          <a:p>
            <a:pPr algn="ctr"/>
            <a:r>
              <a:rPr lang="en-US" dirty="0"/>
              <a:t>Cell:  (757) 869-1229</a:t>
            </a:r>
          </a:p>
        </p:txBody>
      </p:sp>
    </p:spTree>
    <p:extLst>
      <p:ext uri="{BB962C8B-B14F-4D97-AF65-F5344CB8AC3E}">
        <p14:creationId xmlns:p14="http://schemas.microsoft.com/office/powerpoint/2010/main" val="259901864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761" y="104035"/>
            <a:ext cx="7955280" cy="480131"/>
          </a:xfrm>
        </p:spPr>
        <p:txBody>
          <a:bodyPr/>
          <a:lstStyle/>
          <a:p>
            <a:r>
              <a:rPr lang="en-US" dirty="0" smtClean="0"/>
              <a:t>HQDA EXORD 067-19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62" y="1418623"/>
            <a:ext cx="841247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0" dirty="0" smtClean="0"/>
              <a:t>“By </a:t>
            </a:r>
            <a:r>
              <a:rPr lang="en-US" b="0" dirty="0"/>
              <a:t>building, sustaining, and training to deliver core capabilities needed </a:t>
            </a:r>
            <a:r>
              <a:rPr lang="en-US" b="0" dirty="0" smtClean="0"/>
              <a:t>to prevent</a:t>
            </a:r>
            <a:r>
              <a:rPr lang="en-US" b="0" dirty="0"/>
              <a:t>, protect, mitigate, respond, and recover (P2MR2) from </a:t>
            </a:r>
            <a:r>
              <a:rPr lang="en-US" b="0" dirty="0" smtClean="0"/>
              <a:t>all-hazards consequences </a:t>
            </a:r>
            <a:r>
              <a:rPr lang="en-US" b="0" dirty="0"/>
              <a:t>affecting the installation community, Installations enable the </a:t>
            </a:r>
            <a:r>
              <a:rPr lang="en-US" b="0" dirty="0" smtClean="0"/>
              <a:t>Army’s ability </a:t>
            </a:r>
            <a:r>
              <a:rPr lang="en-US" b="0" dirty="0"/>
              <a:t>to calibrate force posture geographically and across all Army components, set </a:t>
            </a:r>
            <a:r>
              <a:rPr lang="en-US" b="0" dirty="0" smtClean="0"/>
              <a:t>the theater</a:t>
            </a:r>
            <a:r>
              <a:rPr lang="en-US" b="0" dirty="0"/>
              <a:t>, and deliver precision logistics that provide layered, agile, and </a:t>
            </a:r>
            <a:r>
              <a:rPr lang="en-US" b="0" dirty="0" smtClean="0"/>
              <a:t>responsive sustainment </a:t>
            </a:r>
            <a:r>
              <a:rPr lang="en-US" b="0" dirty="0"/>
              <a:t>capability necessary to support operations from the Strategic Support </a:t>
            </a:r>
            <a:r>
              <a:rPr lang="en-US" b="0" dirty="0" smtClean="0"/>
              <a:t>Area to </a:t>
            </a:r>
            <a:r>
              <a:rPr lang="en-US" b="0" dirty="0"/>
              <a:t>the Deep Maneuver Area</a:t>
            </a:r>
            <a:r>
              <a:rPr lang="en-US" b="0" dirty="0" smtClean="0"/>
              <a:t>.”</a:t>
            </a:r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836760" y="591863"/>
            <a:ext cx="7470627" cy="369332"/>
          </a:xfrm>
          <a:prstGeom prst="rect">
            <a:avLst/>
          </a:prstGeom>
        </p:spPr>
        <p:txBody>
          <a:bodyPr/>
          <a:lstStyle>
            <a:lvl1pPr marL="173038" indent="-1730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Tx/>
              <a:buFont typeface="Wingdings" panose="05000000000000000000" pitchFamily="2" charset="2"/>
              <a:buChar char="ü"/>
              <a:defRPr lang="en-US" sz="2400" b="1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136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4725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985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74675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i="1" dirty="0"/>
              <a:t>Army Campaign Plan 2019+; specifically Objective 1-1</a:t>
            </a:r>
          </a:p>
        </p:txBody>
      </p:sp>
    </p:spTree>
    <p:extLst>
      <p:ext uri="{BB962C8B-B14F-4D97-AF65-F5344CB8AC3E}">
        <p14:creationId xmlns:p14="http://schemas.microsoft.com/office/powerpoint/2010/main" val="163985214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8168" y="-432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 Arial"/>
              </a:rPr>
              <a:t>Command Priorities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-7577" y="2551569"/>
            <a:ext cx="9099078" cy="519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-150249" y="960717"/>
            <a:ext cx="18075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100" b="1" u="sng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IMCOM Enduring Priorities</a:t>
            </a:r>
            <a:endParaRPr lang="en-US" sz="1100" b="1" u="sng" dirty="0">
              <a:solidFill>
                <a:prstClr val="black"/>
              </a:solidFill>
              <a:latin typeface=" 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19599" y="536679"/>
            <a:ext cx="210495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050" b="1" u="sng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Current Focus Areas</a:t>
            </a:r>
            <a:endParaRPr lang="en-US" sz="1050" b="1" u="sng" dirty="0">
              <a:solidFill>
                <a:prstClr val="black"/>
              </a:solidFill>
              <a:latin typeface=" 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20897" y="2680244"/>
            <a:ext cx="21049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200" b="1" u="sng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Key Upcoming Events</a:t>
            </a:r>
            <a:endParaRPr lang="en-US" sz="1200" b="1" u="sng" dirty="0">
              <a:solidFill>
                <a:prstClr val="black"/>
              </a:solidFill>
              <a:latin typeface=" 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41054" y="2753972"/>
            <a:ext cx="43096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200" b="1" u="sng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Key Upcoming Decisions/Coordinating Actions</a:t>
            </a:r>
            <a:endParaRPr lang="en-US" sz="1200" b="1" u="sng" dirty="0">
              <a:solidFill>
                <a:prstClr val="black"/>
              </a:solidFill>
              <a:latin typeface=" 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54" y="1308383"/>
            <a:ext cx="219765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tabLst>
                <a:tab pos="112713" algn="l"/>
                <a:tab pos="287338" algn="l"/>
              </a:tabLst>
            </a:pPr>
            <a:r>
              <a:rPr lang="en-US" sz="1100" b="1" dirty="0" smtClean="0">
                <a:latin typeface=" Arial"/>
                <a:cs typeface="Times New Roman" panose="02020603050405020304" pitchFamily="18" charset="0"/>
              </a:rPr>
              <a:t>1. Soldier/Family                Programs</a:t>
            </a:r>
          </a:p>
          <a:p>
            <a:pPr>
              <a:spcAft>
                <a:spcPts val="800"/>
              </a:spcAft>
            </a:pPr>
            <a:r>
              <a:rPr lang="en-US" sz="1100" b="1" dirty="0">
                <a:latin typeface=" Arial"/>
                <a:cs typeface="Times New Roman" panose="02020603050405020304" pitchFamily="18" charset="0"/>
              </a:rPr>
              <a:t>2</a:t>
            </a:r>
            <a:r>
              <a:rPr lang="en-US" sz="1100" b="1" dirty="0" smtClean="0">
                <a:latin typeface=" Arial"/>
                <a:cs typeface="Times New Roman" panose="02020603050405020304" pitchFamily="18" charset="0"/>
              </a:rPr>
              <a:t>. Infrastructure</a:t>
            </a:r>
          </a:p>
          <a:p>
            <a:pPr>
              <a:spcAft>
                <a:spcPts val="800"/>
              </a:spcAft>
            </a:pPr>
            <a:r>
              <a:rPr lang="en-US" sz="1100" b="1" dirty="0">
                <a:latin typeface=" Arial"/>
                <a:cs typeface="Times New Roman" panose="02020603050405020304" pitchFamily="18" charset="0"/>
              </a:rPr>
              <a:t>3</a:t>
            </a:r>
            <a:r>
              <a:rPr lang="en-US" sz="1100" b="1" dirty="0" smtClean="0">
                <a:latin typeface=" Arial"/>
                <a:cs typeface="Times New Roman" panose="02020603050405020304" pitchFamily="18" charset="0"/>
              </a:rPr>
              <a:t>. Support to Training </a:t>
            </a:r>
          </a:p>
          <a:p>
            <a:pPr>
              <a:spcAft>
                <a:spcPts val="800"/>
              </a:spcAft>
            </a:pPr>
            <a:r>
              <a:rPr lang="en-US" sz="1100" b="1" dirty="0">
                <a:latin typeface=" Arial"/>
                <a:cs typeface="Times New Roman" panose="02020603050405020304" pitchFamily="18" charset="0"/>
              </a:rPr>
              <a:t>4</a:t>
            </a:r>
            <a:r>
              <a:rPr lang="en-US" sz="1100" b="1" dirty="0" smtClean="0">
                <a:latin typeface=" Arial"/>
                <a:cs typeface="Times New Roman" panose="02020603050405020304" pitchFamily="18" charset="0"/>
              </a:rPr>
              <a:t>. Protection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4627326" y="2653848"/>
            <a:ext cx="4064" cy="38415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509634" y="537216"/>
            <a:ext cx="22872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200" b="1" u="sng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SSA FOCUS AREAS:</a:t>
            </a:r>
            <a:endParaRPr lang="en-US" sz="1200" b="1" u="sng" dirty="0">
              <a:solidFill>
                <a:prstClr val="black"/>
              </a:solidFill>
              <a:latin typeface=" 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38464" y="796948"/>
            <a:ext cx="1820849" cy="1726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>
              <a:spcAft>
                <a:spcPts val="200"/>
              </a:spcAft>
            </a:pPr>
            <a:r>
              <a:rPr lang="en-US" sz="1000" b="1" dirty="0" smtClean="0">
                <a:solidFill>
                  <a:srgbClr val="0070C0"/>
                </a:solidFill>
                <a:latin typeface=" Arial"/>
                <a:cs typeface="Times New Roman" panose="02020603050405020304" pitchFamily="18" charset="0"/>
              </a:rPr>
              <a:t>1.0 - Soldier</a:t>
            </a:r>
            <a:r>
              <a:rPr lang="en-US" sz="1000" b="1" dirty="0">
                <a:solidFill>
                  <a:srgbClr val="0070C0"/>
                </a:solidFill>
                <a:latin typeface=" Arial"/>
                <a:cs typeface="Times New Roman" panose="02020603050405020304" pitchFamily="18" charset="0"/>
              </a:rPr>
              <a:t>, Civilian, &amp; Family Readiness</a:t>
            </a:r>
          </a:p>
          <a:p>
            <a:pPr marL="3175">
              <a:spcAft>
                <a:spcPts val="200"/>
              </a:spcAft>
            </a:pPr>
            <a:r>
              <a:rPr lang="en-US" sz="1000" b="1" dirty="0" smtClean="0">
                <a:solidFill>
                  <a:srgbClr val="0070C0"/>
                </a:solidFill>
                <a:latin typeface=" Arial"/>
                <a:cs typeface="Times New Roman" panose="02020603050405020304" pitchFamily="18" charset="0"/>
              </a:rPr>
              <a:t>2.0 - Installation Readiness</a:t>
            </a:r>
            <a:endParaRPr lang="en-US" sz="1000" b="1" dirty="0">
              <a:solidFill>
                <a:srgbClr val="0070C0"/>
              </a:solidFill>
              <a:latin typeface=" Arial"/>
              <a:cs typeface="Times New Roman" panose="02020603050405020304" pitchFamily="18" charset="0"/>
            </a:endParaRPr>
          </a:p>
          <a:p>
            <a:pPr marL="3175">
              <a:spcAft>
                <a:spcPts val="20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3.0 - Industrial Base Readiness</a:t>
            </a:r>
          </a:p>
          <a:p>
            <a:pPr marL="3175">
              <a:spcAft>
                <a:spcPts val="200"/>
              </a:spcAft>
            </a:pPr>
            <a:r>
              <a:rPr lang="en-US" sz="700" b="1" dirty="0" smtClean="0">
                <a:latin typeface=" Arial"/>
                <a:cs typeface="Times New Roman" panose="02020603050405020304" pitchFamily="18" charset="0"/>
              </a:rPr>
              <a:t>4.0 - Munitions Readiness</a:t>
            </a:r>
          </a:p>
          <a:p>
            <a:pPr marL="3175">
              <a:spcAft>
                <a:spcPts val="200"/>
              </a:spcAft>
            </a:pPr>
            <a:r>
              <a:rPr lang="en-US" sz="1000" b="1" dirty="0" smtClean="0">
                <a:solidFill>
                  <a:srgbClr val="0070C0"/>
                </a:solidFill>
                <a:latin typeface=" Arial"/>
                <a:cs typeface="Times New Roman" panose="02020603050405020304" pitchFamily="18" charset="0"/>
              </a:rPr>
              <a:t>5.0 - Strategic Power Projection</a:t>
            </a:r>
          </a:p>
          <a:p>
            <a:pPr marL="3175">
              <a:spcAft>
                <a:spcPts val="20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6.0 - Supply Avail &amp; Equip Readiness</a:t>
            </a:r>
          </a:p>
          <a:p>
            <a:pPr marL="3175">
              <a:spcAft>
                <a:spcPts val="20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7.0 - Data Analytics &amp; Logistics Info Readiness</a:t>
            </a:r>
            <a:endParaRPr lang="en-US" sz="700" b="1" dirty="0" smtClean="0">
              <a:solidFill>
                <a:prstClr val="black"/>
              </a:solidFill>
              <a:latin typeface=" Arial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175">
              <a:spcAft>
                <a:spcPts val="200"/>
              </a:spcAft>
            </a:pPr>
            <a:endParaRPr lang="en-US" sz="950" b="1" dirty="0" smtClean="0">
              <a:solidFill>
                <a:prstClr val="black"/>
              </a:solidFill>
              <a:latin typeface=" Arial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00020" y="6392042"/>
            <a:ext cx="1118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Oct 20</a:t>
            </a:r>
            <a:endParaRPr lang="en-US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52014" y="5062643"/>
            <a:ext cx="34624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000" b="1" u="sng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AMC Strategic Battle Rhythm Events</a:t>
            </a:r>
            <a:endParaRPr lang="en-US" sz="1000" b="1" u="sng" dirty="0">
              <a:solidFill>
                <a:prstClr val="black"/>
              </a:solidFill>
              <a:latin typeface=" Arial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4623987" y="5006698"/>
            <a:ext cx="4512587" cy="256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594261" y="600800"/>
            <a:ext cx="0" cy="17073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778427" y="597187"/>
            <a:ext cx="0" cy="17073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530248" y="610376"/>
            <a:ext cx="0" cy="17073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274842" y="541444"/>
            <a:ext cx="21049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100" b="1" u="sng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Campaign Plan LOEs</a:t>
            </a:r>
            <a:endParaRPr lang="en-US" sz="1100" b="1" u="sng" dirty="0">
              <a:solidFill>
                <a:prstClr val="black"/>
              </a:solidFill>
              <a:latin typeface=" 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96040" y="796948"/>
            <a:ext cx="1555622" cy="145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spcAft>
                <a:spcPts val="300"/>
              </a:spcAft>
              <a:buFont typeface="+mj-lt"/>
              <a:buAutoNum type="arabicPeriod"/>
            </a:pPr>
            <a:r>
              <a:rPr lang="en-US" sz="1050" b="1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People</a:t>
            </a:r>
          </a:p>
          <a:p>
            <a:pPr marL="173038" indent="-173038">
              <a:spcAft>
                <a:spcPts val="300"/>
              </a:spcAft>
              <a:buFont typeface="+mj-lt"/>
              <a:buAutoNum type="arabicPeriod"/>
            </a:pPr>
            <a:r>
              <a:rPr lang="en-US" sz="1050" b="1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Infrastructure</a:t>
            </a:r>
          </a:p>
          <a:p>
            <a:pPr marL="173038" indent="-173038">
              <a:spcAft>
                <a:spcPts val="300"/>
              </a:spcAft>
              <a:buFont typeface="+mj-lt"/>
              <a:buAutoNum type="arabicPeriod"/>
            </a:pPr>
            <a:r>
              <a:rPr lang="en-US" sz="1050" b="1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BASOPS/</a:t>
            </a:r>
            <a:r>
              <a:rPr lang="en-US" sz="1050" b="1" dirty="0" err="1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Spt</a:t>
            </a:r>
            <a:r>
              <a:rPr lang="en-US" sz="1050" b="1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 </a:t>
            </a:r>
            <a:r>
              <a:rPr lang="en-US" sz="1050" b="1" dirty="0" err="1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Svcs</a:t>
            </a:r>
            <a:endParaRPr lang="en-US" sz="1050" b="1" dirty="0" smtClean="0">
              <a:solidFill>
                <a:prstClr val="black"/>
              </a:solidFill>
              <a:latin typeface=" Arial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sz="1050" b="1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(What we deliver)</a:t>
            </a:r>
            <a:endParaRPr lang="en-US" sz="1050" b="1" dirty="0">
              <a:solidFill>
                <a:prstClr val="black"/>
              </a:solidFill>
              <a:latin typeface=" Arial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en-US" sz="1050" b="1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4.  Enterprise </a:t>
            </a:r>
            <a:r>
              <a:rPr lang="en-US" sz="1050" b="1" dirty="0" err="1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Mgt</a:t>
            </a:r>
            <a:r>
              <a:rPr lang="en-US" sz="1050" b="1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300"/>
              </a:spcAft>
            </a:pPr>
            <a:r>
              <a:rPr lang="en-US" sz="1050" b="1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(How we deliver)</a:t>
            </a:r>
          </a:p>
          <a:p>
            <a:pPr>
              <a:spcAft>
                <a:spcPts val="300"/>
              </a:spcAft>
            </a:pPr>
            <a:endParaRPr lang="en-US" sz="1050" b="1" dirty="0">
              <a:solidFill>
                <a:prstClr val="black"/>
              </a:solidFill>
              <a:latin typeface=" Arial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-13214" y="2476595"/>
            <a:ext cx="9149788" cy="253916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050" b="1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CSA PRIORITIES: </a:t>
            </a:r>
            <a:r>
              <a:rPr lang="en-US" sz="1050" b="1" dirty="0" smtClean="0">
                <a:solidFill>
                  <a:schemeClr val="accent2"/>
                </a:solidFill>
                <a:latin typeface=" Arial"/>
                <a:cs typeface="Times New Roman" panose="02020603050405020304" pitchFamily="18" charset="0"/>
              </a:rPr>
              <a:t>PEOPLE</a:t>
            </a:r>
            <a:r>
              <a:rPr lang="en-US" sz="1050" b="1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 (</a:t>
            </a:r>
            <a:r>
              <a:rPr lang="en-US" sz="105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Housing/Childcare/Spouse </a:t>
            </a:r>
            <a:r>
              <a:rPr lang="en-US" sz="1050" b="1" dirty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Employment/PCS-HHG/Healthcare</a:t>
            </a:r>
            <a:r>
              <a:rPr lang="en-US" sz="1050" b="1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), READINESS, </a:t>
            </a:r>
            <a:r>
              <a:rPr lang="en-US" sz="1050" b="1" dirty="0" smtClean="0">
                <a:solidFill>
                  <a:schemeClr val="accent2"/>
                </a:solidFill>
                <a:latin typeface=" Arial"/>
                <a:cs typeface="Times New Roman" panose="02020603050405020304" pitchFamily="18" charset="0"/>
              </a:rPr>
              <a:t>MODERNIZATION</a:t>
            </a:r>
            <a:r>
              <a:rPr lang="en-US" sz="1050" b="1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, REFORM</a:t>
            </a:r>
            <a:endParaRPr lang="en-US" sz="1050" b="1" dirty="0">
              <a:solidFill>
                <a:prstClr val="black"/>
              </a:solidFill>
              <a:latin typeface=" Arial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 bwMode="gray">
          <a:xfrm>
            <a:off x="672006" y="90155"/>
            <a:ext cx="795528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rgbClr val="7F7F7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IMCOM Command Priorities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561011" y="705395"/>
            <a:ext cx="2151287" cy="1928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37160">
              <a:spcAft>
                <a:spcPts val="200"/>
              </a:spcAft>
              <a:buFontTx/>
              <a:buAutoNum type="arabicPeriod"/>
            </a:pPr>
            <a:r>
              <a:rPr lang="en-US" sz="6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COVID–19 Support &amp; Recovery Operations</a:t>
            </a:r>
          </a:p>
          <a:p>
            <a:pPr indent="-137160">
              <a:spcAft>
                <a:spcPts val="200"/>
              </a:spcAft>
              <a:buFontTx/>
              <a:buAutoNum type="arabicPeriod"/>
            </a:pPr>
            <a:r>
              <a:rPr lang="en-US" sz="600" b="1" dirty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MDEP Reviews &amp; POM Process</a:t>
            </a:r>
          </a:p>
          <a:p>
            <a:pPr indent="-137160">
              <a:spcAft>
                <a:spcPts val="200"/>
              </a:spcAft>
              <a:buFontTx/>
              <a:buAutoNum type="arabicPeriod"/>
            </a:pPr>
            <a:r>
              <a:rPr lang="en-US" sz="6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Facility Investment Plan (FIP) (MILCON</a:t>
            </a:r>
            <a:r>
              <a:rPr lang="en-US" sz="600" b="1" dirty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, SRM</a:t>
            </a:r>
            <a:r>
              <a:rPr lang="en-US" sz="6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) &amp;      Battle Rhythm</a:t>
            </a:r>
          </a:p>
          <a:p>
            <a:pPr indent="-137160">
              <a:spcAft>
                <a:spcPts val="200"/>
              </a:spcAft>
              <a:buFontTx/>
              <a:buAutoNum type="arabicPeriod"/>
            </a:pPr>
            <a:r>
              <a:rPr lang="en-US" sz="6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Housing Investment Plan (HIP)</a:t>
            </a:r>
            <a:endParaRPr lang="en-US" sz="600" b="1" dirty="0">
              <a:solidFill>
                <a:srgbClr val="FF0000"/>
              </a:solidFill>
              <a:latin typeface=" Arial"/>
              <a:cs typeface="Times New Roman" panose="02020603050405020304" pitchFamily="18" charset="0"/>
            </a:endParaRPr>
          </a:p>
          <a:p>
            <a:pPr indent="-137160">
              <a:spcAft>
                <a:spcPts val="200"/>
              </a:spcAft>
              <a:buFontTx/>
              <a:buAutoNum type="arabicPeriod"/>
            </a:pPr>
            <a:r>
              <a:rPr lang="en-US" sz="6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Strategic MWR </a:t>
            </a:r>
            <a:r>
              <a:rPr lang="en-US" sz="600" b="1" dirty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W</a:t>
            </a:r>
            <a:r>
              <a:rPr lang="en-US" sz="6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ay forward</a:t>
            </a:r>
          </a:p>
          <a:p>
            <a:pPr indent="-137160">
              <a:spcAft>
                <a:spcPts val="200"/>
              </a:spcAft>
              <a:buFontTx/>
              <a:buAutoNum type="arabicPeriod"/>
            </a:pPr>
            <a:r>
              <a:rPr lang="en-US" sz="6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Project Inclusion (Diversity, Equity &amp; Inclusion)</a:t>
            </a:r>
          </a:p>
          <a:p>
            <a:pPr indent="-137160">
              <a:spcAft>
                <a:spcPts val="200"/>
              </a:spcAft>
              <a:buFontTx/>
              <a:buAutoNum type="arabicPeriod"/>
            </a:pPr>
            <a:r>
              <a:rPr lang="en-US" sz="600" b="1" dirty="0" err="1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QoL</a:t>
            </a:r>
            <a:r>
              <a:rPr lang="en-US" sz="6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 Initiatives and Updates</a:t>
            </a:r>
          </a:p>
          <a:p>
            <a:pPr indent="-137160">
              <a:spcAft>
                <a:spcPts val="200"/>
              </a:spcAft>
              <a:buFontTx/>
              <a:buAutoNum type="arabicPeriod"/>
            </a:pPr>
            <a:r>
              <a:rPr lang="en-US" sz="6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CDC/CYS Child Care Prioritization</a:t>
            </a:r>
          </a:p>
          <a:p>
            <a:pPr indent="-137160">
              <a:spcAft>
                <a:spcPts val="200"/>
              </a:spcAft>
              <a:buFontTx/>
              <a:buAutoNum type="arabicPeriod"/>
            </a:pPr>
            <a:r>
              <a:rPr lang="en-US" sz="6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Contract/Acquisition </a:t>
            </a:r>
            <a:r>
              <a:rPr lang="en-US" sz="600" b="1" dirty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Review Board</a:t>
            </a:r>
          </a:p>
          <a:p>
            <a:pPr indent="-137160">
              <a:spcAft>
                <a:spcPts val="200"/>
              </a:spcAft>
              <a:buFontTx/>
              <a:buAutoNum type="arabicPeriod"/>
            </a:pPr>
            <a:r>
              <a:rPr lang="en-US" sz="600" b="1" dirty="0">
                <a:latin typeface=" Arial"/>
                <a:cs typeface="Times New Roman" panose="02020603050405020304" pitchFamily="18" charset="0"/>
              </a:rPr>
              <a:t>AMC </a:t>
            </a:r>
            <a:r>
              <a:rPr lang="en-US" sz="600" b="1" dirty="0" smtClean="0">
                <a:latin typeface=" Arial"/>
                <a:cs typeface="Times New Roman" panose="02020603050405020304" pitchFamily="18" charset="0"/>
              </a:rPr>
              <a:t>23 (Specials)</a:t>
            </a:r>
            <a:endParaRPr lang="en-US" sz="600" b="1" dirty="0">
              <a:latin typeface=" Arial"/>
              <a:cs typeface="Times New Roman" panose="02020603050405020304" pitchFamily="18" charset="0"/>
            </a:endParaRPr>
          </a:p>
          <a:p>
            <a:pPr indent="-137160">
              <a:spcAft>
                <a:spcPts val="200"/>
              </a:spcAft>
              <a:buFontTx/>
              <a:buAutoNum type="arabicPeriod"/>
            </a:pPr>
            <a:r>
              <a:rPr lang="en-US" sz="600" b="1" dirty="0" smtClean="0">
                <a:latin typeface=" Arial"/>
                <a:cs typeface="Times New Roman" panose="02020603050405020304" pitchFamily="18" charset="0"/>
              </a:rPr>
              <a:t>Digital </a:t>
            </a:r>
            <a:r>
              <a:rPr lang="en-US" sz="600" b="1" dirty="0">
                <a:latin typeface=" Arial"/>
                <a:cs typeface="Times New Roman" panose="02020603050405020304" pitchFamily="18" charset="0"/>
              </a:rPr>
              <a:t>Garrison a</a:t>
            </a:r>
            <a:r>
              <a:rPr lang="en-US" sz="600" b="1" dirty="0" smtClean="0">
                <a:latin typeface=" Arial"/>
                <a:cs typeface="Times New Roman" panose="02020603050405020304" pitchFamily="18" charset="0"/>
              </a:rPr>
              <a:t>pp </a:t>
            </a:r>
            <a:r>
              <a:rPr lang="en-US" sz="600" b="1" dirty="0">
                <a:latin typeface=" Arial"/>
                <a:cs typeface="Times New Roman" panose="02020603050405020304" pitchFamily="18" charset="0"/>
              </a:rPr>
              <a:t>(</a:t>
            </a:r>
            <a:r>
              <a:rPr lang="en-US" sz="600" b="1" dirty="0" smtClean="0">
                <a:latin typeface=" Arial"/>
                <a:cs typeface="Times New Roman" panose="02020603050405020304" pitchFamily="18" charset="0"/>
              </a:rPr>
              <a:t>DG)</a:t>
            </a:r>
            <a:endParaRPr lang="en-US" sz="600" b="1" dirty="0">
              <a:latin typeface=" Arial"/>
              <a:cs typeface="Times New Roman" panose="02020603050405020304" pitchFamily="18" charset="0"/>
            </a:endParaRPr>
          </a:p>
          <a:p>
            <a:pPr indent="-137160">
              <a:spcAft>
                <a:spcPts val="200"/>
              </a:spcAft>
              <a:buFontTx/>
              <a:buAutoNum type="arabicPeriod"/>
            </a:pPr>
            <a:r>
              <a:rPr lang="en-US" sz="600" b="1" dirty="0" smtClean="0">
                <a:latin typeface=" Arial"/>
                <a:cs typeface="Times New Roman" panose="02020603050405020304" pitchFamily="18" charset="0"/>
              </a:rPr>
              <a:t>MDM</a:t>
            </a:r>
            <a:r>
              <a:rPr lang="en-US" sz="600" b="1" dirty="0">
                <a:latin typeface=" Arial"/>
                <a:cs typeface="Times New Roman" panose="02020603050405020304" pitchFamily="18" charset="0"/>
              </a:rPr>
              <a:t> </a:t>
            </a:r>
            <a:r>
              <a:rPr lang="en-US" sz="600" b="1" dirty="0" smtClean="0">
                <a:latin typeface=" Arial"/>
                <a:cs typeface="Times New Roman" panose="02020603050405020304" pitchFamily="18" charset="0"/>
              </a:rPr>
              <a:t>&amp; </a:t>
            </a:r>
            <a:r>
              <a:rPr lang="en-US" sz="600" b="1" dirty="0">
                <a:latin typeface=" Arial"/>
                <a:cs typeface="Times New Roman" panose="02020603050405020304" pitchFamily="18" charset="0"/>
              </a:rPr>
              <a:t>RCI Incent </a:t>
            </a:r>
            <a:r>
              <a:rPr lang="en-US" sz="600" b="1" dirty="0" smtClean="0">
                <a:latin typeface=" Arial"/>
                <a:cs typeface="Times New Roman" panose="02020603050405020304" pitchFamily="18" charset="0"/>
              </a:rPr>
              <a:t>Fees Review</a:t>
            </a:r>
          </a:p>
          <a:p>
            <a:pPr indent="-137160">
              <a:spcAft>
                <a:spcPts val="200"/>
              </a:spcAft>
              <a:buFontTx/>
              <a:buAutoNum type="arabicPeriod"/>
            </a:pPr>
            <a:r>
              <a:rPr lang="en-US" sz="600" b="1" dirty="0" smtClean="0">
                <a:latin typeface=" Arial"/>
                <a:cs typeface="Times New Roman" panose="02020603050405020304" pitchFamily="18" charset="0"/>
              </a:rPr>
              <a:t>AR </a:t>
            </a:r>
            <a:r>
              <a:rPr lang="en-US" sz="600" b="1" dirty="0">
                <a:latin typeface=" Arial"/>
                <a:cs typeface="Times New Roman" panose="02020603050405020304" pitchFamily="18" charset="0"/>
              </a:rPr>
              <a:t>600-20 (rapid change revision</a:t>
            </a:r>
            <a:r>
              <a:rPr lang="en-US" sz="600" b="1" dirty="0" smtClean="0">
                <a:latin typeface=" Arial"/>
                <a:cs typeface="Times New Roman" panose="02020603050405020304" pitchFamily="18" charset="0"/>
              </a:rPr>
              <a:t>)</a:t>
            </a:r>
          </a:p>
          <a:p>
            <a:pPr indent="-137160">
              <a:spcAft>
                <a:spcPts val="200"/>
              </a:spcAft>
              <a:buFontTx/>
              <a:buAutoNum type="arabicPeriod"/>
            </a:pPr>
            <a:r>
              <a:rPr lang="en-US" sz="6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Summer Surge II/Data Analytics</a:t>
            </a:r>
            <a:endParaRPr lang="en-US" sz="600" b="1" dirty="0">
              <a:solidFill>
                <a:srgbClr val="FF0000"/>
              </a:solidFill>
              <a:latin typeface=" Arial"/>
              <a:cs typeface="Times New Roman" panose="02020603050405020304" pitchFamily="18" charset="0"/>
            </a:endParaRPr>
          </a:p>
          <a:p>
            <a:pPr indent="-137160">
              <a:spcAft>
                <a:spcPts val="200"/>
              </a:spcAft>
              <a:buFontTx/>
              <a:buAutoNum type="arabicPeriod"/>
            </a:pPr>
            <a:endParaRPr lang="en-US" sz="600" b="1" dirty="0" smtClean="0">
              <a:latin typeface=" Arial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07850" y="705390"/>
            <a:ext cx="2270577" cy="1482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228600">
              <a:spcAft>
                <a:spcPts val="200"/>
              </a:spcAft>
              <a:buFont typeface="+mj-lt"/>
              <a:buAutoNum type="arabicPeriod" startAt="15"/>
            </a:pPr>
            <a:r>
              <a:rPr lang="en-US" sz="600" b="1" dirty="0" smtClean="0">
                <a:latin typeface=" Arial"/>
                <a:cs typeface="Times New Roman" panose="02020603050405020304" pitchFamily="18" charset="0"/>
              </a:rPr>
              <a:t>Standardization &amp; P/D Associated w/MILCON</a:t>
            </a:r>
          </a:p>
          <a:p>
            <a:pPr marL="91440" indent="-228600">
              <a:spcAft>
                <a:spcPts val="200"/>
              </a:spcAft>
              <a:buFont typeface="+mj-lt"/>
              <a:buAutoNum type="arabicPeriod" startAt="15"/>
            </a:pPr>
            <a:r>
              <a:rPr lang="en-US" sz="600" b="1" dirty="0" smtClean="0">
                <a:latin typeface=" Arial"/>
                <a:cs typeface="Times New Roman" panose="02020603050405020304" pitchFamily="18" charset="0"/>
              </a:rPr>
              <a:t>BUILDER Transition</a:t>
            </a:r>
          </a:p>
          <a:p>
            <a:pPr marL="91440" indent="-228600">
              <a:spcAft>
                <a:spcPts val="200"/>
              </a:spcAft>
              <a:buFont typeface="+mj-lt"/>
              <a:buAutoNum type="arabicPeriod" startAt="15"/>
            </a:pPr>
            <a:r>
              <a:rPr lang="en-US" sz="600" b="1" dirty="0" smtClean="0">
                <a:latin typeface=" Arial"/>
                <a:cs typeface="Times New Roman" panose="02020603050405020304" pitchFamily="18" charset="0"/>
              </a:rPr>
              <a:t>Advancing SABRE =&gt; VANTAGE; Knowledge Mgmt</a:t>
            </a:r>
          </a:p>
          <a:p>
            <a:pPr marL="91440" indent="-228600">
              <a:spcAft>
                <a:spcPts val="200"/>
              </a:spcAft>
              <a:buFont typeface="+mj-lt"/>
              <a:buAutoNum type="arabicPeriod" startAt="15"/>
            </a:pPr>
            <a:r>
              <a:rPr lang="en-US" sz="600" b="1" dirty="0" smtClean="0">
                <a:latin typeface=" Arial"/>
                <a:cs typeface="Times New Roman" panose="02020603050405020304" pitchFamily="18" charset="0"/>
              </a:rPr>
              <a:t>Data Analytics Management &amp; Information</a:t>
            </a:r>
            <a:endParaRPr lang="en-US" sz="600" b="1" dirty="0">
              <a:latin typeface=" Arial"/>
              <a:cs typeface="Times New Roman" panose="02020603050405020304" pitchFamily="18" charset="0"/>
            </a:endParaRPr>
          </a:p>
          <a:p>
            <a:pPr marL="91440" indent="-228600">
              <a:spcAft>
                <a:spcPts val="200"/>
              </a:spcAft>
              <a:buFont typeface="+mj-lt"/>
              <a:buAutoNum type="arabicPeriod" startAt="15"/>
            </a:pPr>
            <a:r>
              <a:rPr lang="en-US" sz="600" b="1" dirty="0">
                <a:latin typeface=" Arial"/>
                <a:cs typeface="Times New Roman" panose="02020603050405020304" pitchFamily="18" charset="0"/>
              </a:rPr>
              <a:t>GPCC/SCC Education Reform</a:t>
            </a:r>
          </a:p>
          <a:p>
            <a:pPr marL="91440" indent="-228600">
              <a:spcAft>
                <a:spcPts val="200"/>
              </a:spcAft>
              <a:buFont typeface="+mj-lt"/>
              <a:buAutoNum type="arabicPeriod" startAt="15"/>
            </a:pPr>
            <a:r>
              <a:rPr lang="en-US" sz="600" b="1" dirty="0">
                <a:latin typeface=" Arial"/>
                <a:cs typeface="Times New Roman" panose="02020603050405020304" pitchFamily="18" charset="0"/>
              </a:rPr>
              <a:t>Displaced Family Tracker &amp; Status</a:t>
            </a:r>
          </a:p>
          <a:p>
            <a:pPr marL="91440" indent="-228600">
              <a:spcAft>
                <a:spcPts val="200"/>
              </a:spcAft>
              <a:buFont typeface="+mj-lt"/>
              <a:buAutoNum type="arabicPeriod" startAt="15"/>
            </a:pPr>
            <a:r>
              <a:rPr lang="en-US" sz="600" b="1" dirty="0" smtClean="0">
                <a:latin typeface=" Arial"/>
                <a:cs typeface="Times New Roman" panose="02020603050405020304" pitchFamily="18" charset="0"/>
              </a:rPr>
              <a:t>IMCOM </a:t>
            </a:r>
            <a:r>
              <a:rPr lang="en-US" sz="600" b="1" dirty="0">
                <a:latin typeface=" Arial"/>
                <a:cs typeface="Times New Roman" panose="02020603050405020304" pitchFamily="18" charset="0"/>
              </a:rPr>
              <a:t>Strategic </a:t>
            </a:r>
            <a:r>
              <a:rPr lang="en-US" sz="600" b="1" dirty="0" err="1">
                <a:latin typeface=" Arial"/>
                <a:cs typeface="Times New Roman" panose="02020603050405020304" pitchFamily="18" charset="0"/>
              </a:rPr>
              <a:t>Comms</a:t>
            </a:r>
            <a:r>
              <a:rPr lang="en-US" sz="600" b="1" dirty="0">
                <a:latin typeface=" Arial"/>
                <a:cs typeface="Times New Roman" panose="02020603050405020304" pitchFamily="18" charset="0"/>
              </a:rPr>
              <a:t> Plan/Branding</a:t>
            </a:r>
          </a:p>
          <a:p>
            <a:pPr marL="91440" indent="-228600">
              <a:spcAft>
                <a:spcPts val="200"/>
              </a:spcAft>
              <a:buFont typeface="+mj-lt"/>
              <a:buAutoNum type="arabicPeriod" startAt="15"/>
            </a:pPr>
            <a:r>
              <a:rPr lang="en-US" sz="600" b="1" dirty="0" smtClean="0">
                <a:latin typeface=" Arial"/>
                <a:cs typeface="Times New Roman" panose="02020603050405020304" pitchFamily="18" charset="0"/>
              </a:rPr>
              <a:t>Audit </a:t>
            </a:r>
            <a:r>
              <a:rPr lang="en-US" sz="600" b="1" dirty="0">
                <a:latin typeface=" Arial"/>
                <a:cs typeface="Times New Roman" panose="02020603050405020304" pitchFamily="18" charset="0"/>
              </a:rPr>
              <a:t>Readiness</a:t>
            </a:r>
            <a:endParaRPr lang="en-US" sz="600" b="1" dirty="0">
              <a:solidFill>
                <a:prstClr val="black"/>
              </a:solidFill>
              <a:latin typeface=" Arial"/>
              <a:cs typeface="Times New Roman" panose="02020603050405020304" pitchFamily="18" charset="0"/>
            </a:endParaRPr>
          </a:p>
          <a:p>
            <a:pPr marL="91440" indent="-228600">
              <a:spcAft>
                <a:spcPts val="200"/>
              </a:spcAft>
              <a:buFont typeface="+mj-lt"/>
              <a:buAutoNum type="arabicPeriod" startAt="15"/>
            </a:pPr>
            <a:r>
              <a:rPr lang="en-US" sz="600" b="1" dirty="0" smtClean="0">
                <a:latin typeface=" Arial"/>
                <a:cs typeface="Times New Roman" panose="02020603050405020304" pitchFamily="18" charset="0"/>
              </a:rPr>
              <a:t>CLS </a:t>
            </a:r>
            <a:r>
              <a:rPr lang="en-US" sz="600" b="1" dirty="0">
                <a:latin typeface=" Arial"/>
                <a:cs typeface="Times New Roman" panose="02020603050405020304" pitchFamily="18" charset="0"/>
              </a:rPr>
              <a:t>2.0, </a:t>
            </a:r>
            <a:r>
              <a:rPr lang="en-US" sz="600" b="1" dirty="0" smtClean="0">
                <a:latin typeface=" Arial"/>
                <a:cs typeface="Times New Roman" panose="02020603050405020304" pitchFamily="18" charset="0"/>
              </a:rPr>
              <a:t>Campaign</a:t>
            </a:r>
            <a:endParaRPr lang="en-US" sz="600" b="1" dirty="0">
              <a:latin typeface=" Arial"/>
              <a:cs typeface="Times New Roman" panose="02020603050405020304" pitchFamily="18" charset="0"/>
            </a:endParaRPr>
          </a:p>
          <a:p>
            <a:pPr marL="91440" indent="-228600">
              <a:spcAft>
                <a:spcPts val="200"/>
              </a:spcAft>
              <a:buFont typeface="+mj-lt"/>
              <a:buAutoNum type="arabicPeriod" startAt="15"/>
            </a:pPr>
            <a:r>
              <a:rPr lang="en-US" sz="600" b="1" dirty="0">
                <a:latin typeface=" Arial"/>
                <a:cs typeface="Times New Roman" panose="02020603050405020304" pitchFamily="18" charset="0"/>
              </a:rPr>
              <a:t>ISR-S Revised</a:t>
            </a:r>
          </a:p>
          <a:p>
            <a:pPr marL="91440" indent="-228600">
              <a:spcAft>
                <a:spcPts val="200"/>
              </a:spcAft>
              <a:buFont typeface="+mj-lt"/>
              <a:buAutoNum type="arabicPeriod" startAt="15"/>
            </a:pPr>
            <a:r>
              <a:rPr lang="en-US" sz="600" b="1" dirty="0" smtClean="0">
                <a:latin typeface=" Arial"/>
                <a:cs typeface="Times New Roman" panose="02020603050405020304" pitchFamily="18" charset="0"/>
              </a:rPr>
              <a:t>FISMA Compliance</a:t>
            </a:r>
          </a:p>
          <a:p>
            <a:pPr marL="91440" indent="-228600">
              <a:spcAft>
                <a:spcPts val="200"/>
              </a:spcAft>
              <a:buFont typeface="+mj-lt"/>
              <a:buAutoNum type="arabicPeriod" startAt="15"/>
            </a:pPr>
            <a:r>
              <a:rPr lang="en-US" sz="600" b="1" dirty="0" smtClean="0">
                <a:latin typeface=" Arial"/>
                <a:cs typeface="Times New Roman" panose="02020603050405020304" pitchFamily="18" charset="0"/>
              </a:rPr>
              <a:t>PHEMS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3855" y="2926078"/>
            <a:ext cx="4579951" cy="3439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spcAft>
                <a:spcPts val="300"/>
              </a:spcAft>
              <a:buFont typeface="+mj-lt"/>
              <a:buAutoNum type="arabicPeriod"/>
            </a:pPr>
            <a:r>
              <a:rPr lang="en-US" sz="1000" b="1" dirty="0" smtClean="0">
                <a:solidFill>
                  <a:prstClr val="black"/>
                </a:solidFill>
                <a:latin typeface=" Arial"/>
                <a:cs typeface="Times New Roman" panose="02020603050405020304" pitchFamily="18" charset="0"/>
              </a:rPr>
              <a:t>Housing/Barracks</a:t>
            </a:r>
            <a:endParaRPr lang="en-US" sz="1000" b="1" dirty="0">
              <a:solidFill>
                <a:prstClr val="black"/>
              </a:solidFill>
              <a:latin typeface=" Arial"/>
              <a:cs typeface="Times New Roman" panose="02020603050405020304" pitchFamily="18" charset="0"/>
            </a:endParaRPr>
          </a:p>
          <a:p>
            <a:pPr marL="182880" lvl="1" indent="-9144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00" b="1" dirty="0" smtClean="0">
                <a:latin typeface=" Arial"/>
                <a:cs typeface="Times New Roman" panose="02020603050405020304" pitchFamily="18" charset="0"/>
              </a:rPr>
              <a:t>RCI Project Reinvest Plan (roles/response), Incentive fee structure &amp; process, Facility Investment Plan (FIP), Housing Investment Plan (HIP)</a:t>
            </a:r>
          </a:p>
          <a:p>
            <a:pPr marL="173038" indent="-173038">
              <a:spcAft>
                <a:spcPts val="300"/>
              </a:spcAft>
              <a:buFont typeface="+mj-lt"/>
              <a:buAutoNum type="arabicPeriod"/>
            </a:pPr>
            <a:r>
              <a:rPr lang="en-US" sz="1000" b="1" dirty="0" smtClean="0">
                <a:latin typeface=" Arial"/>
                <a:cs typeface="Times New Roman" panose="02020603050405020304" pitchFamily="18" charset="0"/>
              </a:rPr>
              <a:t>IMCOM Weekly Housing Review: Every Monday (weeks 1-5)</a:t>
            </a:r>
          </a:p>
          <a:p>
            <a:pPr marL="630238" lvl="1" indent="-173038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000" b="1" dirty="0" smtClean="0">
                <a:latin typeface=" Arial"/>
                <a:cs typeface="Times New Roman" panose="02020603050405020304" pitchFamily="18" charset="0"/>
              </a:rPr>
              <a:t>RCI CEO Roundtable w/GEN Daly: 6</a:t>
            </a:r>
            <a:r>
              <a:rPr lang="en-US" sz="1000" b="1" baseline="30000" dirty="0" smtClean="0">
                <a:latin typeface=" Arial"/>
                <a:cs typeface="Times New Roman" panose="02020603050405020304" pitchFamily="18" charset="0"/>
              </a:rPr>
              <a:t>th</a:t>
            </a:r>
            <a:r>
              <a:rPr lang="en-US" sz="1000" b="1" dirty="0" smtClean="0">
                <a:latin typeface=" Arial"/>
                <a:cs typeface="Times New Roman" panose="02020603050405020304" pitchFamily="18" charset="0"/>
              </a:rPr>
              <a:t> Monday (week 6), 26 Oct</a:t>
            </a:r>
            <a:endParaRPr lang="en-US" sz="1000" b="1" dirty="0" smtClean="0">
              <a:solidFill>
                <a:srgbClr val="FF0000"/>
              </a:solidFill>
              <a:latin typeface=" Arial"/>
              <a:cs typeface="Times New Roman" panose="02020603050405020304" pitchFamily="18" charset="0"/>
            </a:endParaRPr>
          </a:p>
          <a:p>
            <a:pPr marL="173038" indent="-173038">
              <a:spcAft>
                <a:spcPts val="300"/>
              </a:spcAft>
              <a:buFont typeface="+mj-lt"/>
              <a:buAutoNum type="arabicPeriod"/>
            </a:pPr>
            <a:r>
              <a:rPr lang="en-US" sz="1000" b="1" dirty="0">
                <a:latin typeface=" Arial"/>
                <a:cs typeface="Times New Roman" panose="02020603050405020304" pitchFamily="18" charset="0"/>
              </a:rPr>
              <a:t>CG/ID NETCALL: </a:t>
            </a:r>
            <a:r>
              <a:rPr lang="en-US" sz="1000" b="1" dirty="0" smtClean="0">
                <a:latin typeface=" Arial"/>
                <a:cs typeface="Times New Roman" panose="02020603050405020304" pitchFamily="18" charset="0"/>
              </a:rPr>
              <a:t>28 </a:t>
            </a:r>
            <a:r>
              <a:rPr lang="en-US" sz="1000" b="1" dirty="0">
                <a:latin typeface=" Arial"/>
                <a:cs typeface="Times New Roman" panose="02020603050405020304" pitchFamily="18" charset="0"/>
              </a:rPr>
              <a:t>Oct </a:t>
            </a:r>
            <a:endParaRPr lang="en-US" sz="1000" b="1" dirty="0" smtClean="0">
              <a:latin typeface=" Arial"/>
              <a:cs typeface="Times New Roman" panose="02020603050405020304" pitchFamily="18" charset="0"/>
            </a:endParaRPr>
          </a:p>
          <a:p>
            <a:pPr marL="173038" indent="-173038">
              <a:spcAft>
                <a:spcPts val="300"/>
              </a:spcAft>
              <a:buFont typeface="+mj-lt"/>
              <a:buAutoNum type="arabicPeriod"/>
            </a:pPr>
            <a:r>
              <a:rPr lang="en-US" sz="1000" b="1" dirty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Senior Commander Course: 19-23 Oct (NCR/RSA</a:t>
            </a:r>
            <a:r>
              <a:rPr lang="en-US" sz="10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)</a:t>
            </a:r>
          </a:p>
          <a:p>
            <a:pPr marL="173038" indent="-173038">
              <a:spcAft>
                <a:spcPts val="300"/>
              </a:spcAft>
              <a:buFont typeface="+mj-lt"/>
              <a:buAutoNum type="arabicPeriod"/>
            </a:pPr>
            <a:r>
              <a:rPr lang="en-US" sz="1000" b="1" dirty="0" err="1" smtClean="0">
                <a:latin typeface=" Arial"/>
                <a:cs typeface="Times New Roman" panose="02020603050405020304" pitchFamily="18" charset="0"/>
              </a:rPr>
              <a:t>ReARMM</a:t>
            </a:r>
            <a:r>
              <a:rPr lang="en-US" sz="1000" b="1" dirty="0" smtClean="0">
                <a:latin typeface=" Arial"/>
                <a:cs typeface="Times New Roman" panose="02020603050405020304" pitchFamily="18" charset="0"/>
              </a:rPr>
              <a:t> ROC Drill, 22 Oct</a:t>
            </a:r>
            <a:endParaRPr lang="en-US" sz="1000" b="1" dirty="0">
              <a:latin typeface=" Arial"/>
              <a:cs typeface="Times New Roman" panose="02020603050405020304" pitchFamily="18" charset="0"/>
            </a:endParaRPr>
          </a:p>
          <a:p>
            <a:pPr marL="173038" indent="-173038">
              <a:spcAft>
                <a:spcPts val="300"/>
              </a:spcAft>
              <a:buFont typeface="+mj-lt"/>
              <a:buAutoNum type="arabicPeriod"/>
            </a:pPr>
            <a:r>
              <a:rPr lang="en-US" sz="1000" b="1" dirty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AMC CDRs Forum, 29 Oct (CG @ HSV)</a:t>
            </a:r>
          </a:p>
          <a:p>
            <a:pPr marL="173038" indent="-173038">
              <a:spcAft>
                <a:spcPts val="300"/>
              </a:spcAft>
              <a:buFont typeface="+mj-lt"/>
              <a:buAutoNum type="arabicPeriod"/>
            </a:pPr>
            <a:r>
              <a:rPr lang="en-US" sz="10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FIP </a:t>
            </a:r>
            <a:r>
              <a:rPr lang="en-US" sz="1000" b="1" dirty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Program Review 3 Star GOSC back brief </a:t>
            </a:r>
            <a:r>
              <a:rPr lang="en-US" sz="10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D4, 30 Oct 20</a:t>
            </a:r>
          </a:p>
          <a:p>
            <a:pPr marL="173038" indent="-173038">
              <a:spcAft>
                <a:spcPts val="300"/>
              </a:spcAft>
              <a:buFont typeface="+mj-lt"/>
              <a:buAutoNum type="arabicPeriod"/>
            </a:pPr>
            <a:r>
              <a:rPr lang="en-US" sz="10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GPCC</a:t>
            </a:r>
            <a:r>
              <a:rPr lang="en-US" sz="1000" b="1" dirty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: 26–31 Oct (Virtual) </a:t>
            </a:r>
          </a:p>
          <a:p>
            <a:pPr marL="173038" indent="-173038">
              <a:spcAft>
                <a:spcPts val="300"/>
              </a:spcAft>
              <a:buFont typeface="+mj-lt"/>
              <a:buAutoNum type="arabicPeriod"/>
            </a:pPr>
            <a:r>
              <a:rPr lang="en-US" sz="10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HQ IMCOM Newcomer’s Brief, 4 Nov</a:t>
            </a:r>
          </a:p>
          <a:p>
            <a:pPr marL="173038" indent="-173038">
              <a:spcAft>
                <a:spcPts val="300"/>
              </a:spcAft>
              <a:buFont typeface="+mj-lt"/>
              <a:buAutoNum type="arabicPeriod"/>
            </a:pPr>
            <a:r>
              <a:rPr lang="en-US" sz="10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FIP Program Review w/D4, 13 Nov</a:t>
            </a:r>
          </a:p>
          <a:p>
            <a:pPr marL="173038" indent="-173038">
              <a:spcAft>
                <a:spcPts val="300"/>
              </a:spcAft>
              <a:buFont typeface="+mj-lt"/>
              <a:buAutoNum type="arabicPeriod"/>
            </a:pPr>
            <a:r>
              <a:rPr lang="en-US" sz="10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Garrison </a:t>
            </a:r>
            <a:r>
              <a:rPr lang="en-US" sz="1000" b="1" dirty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Commanders Conference: 16-20 </a:t>
            </a:r>
            <a:r>
              <a:rPr lang="en-US" sz="10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Nov </a:t>
            </a:r>
            <a:r>
              <a:rPr lang="en-US" sz="1000" b="1" dirty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(Virtual</a:t>
            </a:r>
            <a:r>
              <a:rPr lang="en-US" sz="10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)</a:t>
            </a:r>
          </a:p>
          <a:p>
            <a:pPr marL="173038" indent="-173038">
              <a:spcAft>
                <a:spcPts val="300"/>
              </a:spcAft>
              <a:buFont typeface="+mj-lt"/>
              <a:buAutoNum type="arabicPeriod"/>
            </a:pPr>
            <a:r>
              <a:rPr lang="en-US" sz="1000" b="1" dirty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SSA Forum (1,2,5), 19 </a:t>
            </a:r>
            <a:r>
              <a:rPr lang="en-US" sz="10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Nov </a:t>
            </a:r>
            <a:endParaRPr lang="en-US" sz="1000" b="1" dirty="0">
              <a:solidFill>
                <a:srgbClr val="FF0000"/>
              </a:solidFill>
              <a:latin typeface=" Arial"/>
              <a:cs typeface="Times New Roman" panose="02020603050405020304" pitchFamily="18" charset="0"/>
            </a:endParaRPr>
          </a:p>
          <a:p>
            <a:pPr marL="173038" indent="-173038">
              <a:spcAft>
                <a:spcPts val="300"/>
              </a:spcAft>
              <a:buFont typeface="+mj-lt"/>
              <a:buAutoNum type="arabicPeriod"/>
            </a:pPr>
            <a:r>
              <a:rPr lang="en-US" sz="10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MSC Update, 17 Dec</a:t>
            </a:r>
            <a:endParaRPr lang="en-US" sz="1000" b="1" dirty="0">
              <a:solidFill>
                <a:srgbClr val="FF0000"/>
              </a:solidFill>
              <a:latin typeface=" Arial"/>
              <a:cs typeface="Times New Roman" panose="02020603050405020304" pitchFamily="18" charset="0"/>
            </a:endParaRPr>
          </a:p>
          <a:p>
            <a:pPr marL="173038" indent="-173038">
              <a:spcAft>
                <a:spcPts val="300"/>
              </a:spcAft>
              <a:buFont typeface="+mj-lt"/>
              <a:buAutoNum type="arabicPeriod"/>
            </a:pPr>
            <a:endParaRPr lang="en-US" sz="1000" b="1" dirty="0" smtClean="0">
              <a:latin typeface=" Arial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630379" y="5278541"/>
            <a:ext cx="4266802" cy="76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spcAft>
                <a:spcPts val="300"/>
              </a:spcAft>
              <a:buFont typeface="+mj-lt"/>
              <a:buAutoNum type="arabicPeriod"/>
            </a:pPr>
            <a:r>
              <a:rPr lang="en-US" sz="900" b="1" dirty="0">
                <a:latin typeface=" Arial"/>
                <a:cs typeface="Times New Roman" panose="02020603050405020304" pitchFamily="18" charset="0"/>
              </a:rPr>
              <a:t>AMC </a:t>
            </a:r>
            <a:r>
              <a:rPr lang="en-US" sz="900" b="1" dirty="0" smtClean="0">
                <a:latin typeface=" Arial"/>
                <a:cs typeface="Times New Roman" panose="02020603050405020304" pitchFamily="18" charset="0"/>
              </a:rPr>
              <a:t>CUB: Every other Thursday </a:t>
            </a:r>
            <a:endParaRPr lang="en-US" sz="900" b="1" dirty="0">
              <a:latin typeface=" Arial"/>
              <a:cs typeface="Times New Roman" panose="02020603050405020304" pitchFamily="18" charset="0"/>
            </a:endParaRPr>
          </a:p>
          <a:p>
            <a:pPr marL="173038" indent="-173038">
              <a:spcAft>
                <a:spcPts val="300"/>
              </a:spcAft>
              <a:buFont typeface="+mj-lt"/>
              <a:buAutoNum type="arabicPeriod"/>
            </a:pPr>
            <a:r>
              <a:rPr lang="en-US" sz="900" b="1" dirty="0">
                <a:latin typeface=" Arial"/>
                <a:cs typeface="Times New Roman" panose="02020603050405020304" pitchFamily="18" charset="0"/>
              </a:rPr>
              <a:t>AMC </a:t>
            </a:r>
            <a:r>
              <a:rPr lang="en-US" sz="900" b="1" dirty="0" err="1">
                <a:latin typeface=" Arial"/>
                <a:cs typeface="Times New Roman" panose="02020603050405020304" pitchFamily="18" charset="0"/>
              </a:rPr>
              <a:t>Cmd</a:t>
            </a:r>
            <a:r>
              <a:rPr lang="en-US" sz="900" b="1" dirty="0">
                <a:latin typeface=" Arial"/>
                <a:cs typeface="Times New Roman" panose="02020603050405020304" pitchFamily="18" charset="0"/>
              </a:rPr>
              <a:t> &amp; Staff: </a:t>
            </a:r>
            <a:r>
              <a:rPr lang="en-US" sz="900" b="1" dirty="0" smtClean="0">
                <a:latin typeface=" Arial"/>
                <a:cs typeface="Times New Roman" panose="02020603050405020304" pitchFamily="18" charset="0"/>
              </a:rPr>
              <a:t>29 Oct (4</a:t>
            </a:r>
            <a:r>
              <a:rPr lang="en-US" sz="900" b="1" baseline="30000" dirty="0" smtClean="0">
                <a:latin typeface=" Arial"/>
                <a:cs typeface="Times New Roman" panose="02020603050405020304" pitchFamily="18" charset="0"/>
              </a:rPr>
              <a:t>th</a:t>
            </a:r>
            <a:r>
              <a:rPr lang="en-US" sz="900" b="1" dirty="0" smtClean="0">
                <a:latin typeface=" Arial"/>
                <a:cs typeface="Times New Roman" panose="02020603050405020304" pitchFamily="18" charset="0"/>
              </a:rPr>
              <a:t> Thu of the month)</a:t>
            </a:r>
            <a:endParaRPr lang="en-US" sz="900" b="1" dirty="0">
              <a:latin typeface=" Arial"/>
              <a:cs typeface="Times New Roman" panose="02020603050405020304" pitchFamily="18" charset="0"/>
            </a:endParaRPr>
          </a:p>
          <a:p>
            <a:pPr marL="173038" indent="-173038">
              <a:spcAft>
                <a:spcPts val="300"/>
              </a:spcAft>
              <a:buFont typeface="+mj-lt"/>
              <a:buAutoNum type="arabicPeriod"/>
            </a:pPr>
            <a:r>
              <a:rPr lang="en-US" sz="900" b="1" dirty="0" smtClean="0">
                <a:latin typeface=" Arial"/>
                <a:cs typeface="Times New Roman" panose="02020603050405020304" pitchFamily="18" charset="0"/>
              </a:rPr>
              <a:t>ORU: 18 Nov  </a:t>
            </a:r>
          </a:p>
          <a:p>
            <a:pPr marL="173038" indent="-173038">
              <a:spcAft>
                <a:spcPts val="300"/>
              </a:spcAft>
              <a:buFont typeface="+mj-lt"/>
              <a:buAutoNum type="arabicPeriod"/>
            </a:pPr>
            <a:r>
              <a:rPr lang="en-US" sz="900" b="1" dirty="0" smtClean="0">
                <a:solidFill>
                  <a:srgbClr val="FF0000"/>
                </a:solidFill>
                <a:latin typeface=" Arial"/>
                <a:cs typeface="Times New Roman" panose="02020603050405020304" pitchFamily="18" charset="0"/>
              </a:rPr>
              <a:t>POM Off Site: 3 Dec</a:t>
            </a:r>
            <a:endParaRPr lang="en-US" sz="900" b="1" dirty="0">
              <a:solidFill>
                <a:srgbClr val="FF0000"/>
              </a:solidFill>
              <a:latin typeface=" Arial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19708" y="3055859"/>
            <a:ext cx="45391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>
              <a:spcAft>
                <a:spcPts val="600"/>
              </a:spcAft>
              <a:buFontTx/>
              <a:buAutoNum type="arabicPeriod"/>
            </a:pPr>
            <a:r>
              <a:rPr lang="en-US" sz="900" b="1" dirty="0" smtClean="0">
                <a:latin typeface=" Arial"/>
                <a:cs typeface="Times New Roman" panose="02020603050405020304" pitchFamily="18" charset="0"/>
              </a:rPr>
              <a:t>AMC Housing App – Pilot (FCKY &amp; USAG Bavaria)</a:t>
            </a:r>
            <a:endParaRPr lang="en-US" sz="900" b="1" dirty="0">
              <a:latin typeface=" Arial"/>
              <a:cs typeface="Times New Roman" panose="02020603050405020304" pitchFamily="18" charset="0"/>
            </a:endParaRPr>
          </a:p>
          <a:p>
            <a:pPr indent="-171450">
              <a:spcAft>
                <a:spcPts val="600"/>
              </a:spcAft>
              <a:buFontTx/>
              <a:buAutoNum type="arabicPeriod"/>
            </a:pPr>
            <a:r>
              <a:rPr lang="en-US" sz="900" b="1" dirty="0">
                <a:latin typeface=" Arial"/>
                <a:cs typeface="Times New Roman" panose="02020603050405020304" pitchFamily="18" charset="0"/>
              </a:rPr>
              <a:t>Contract Management Review </a:t>
            </a:r>
            <a:r>
              <a:rPr lang="en-US" sz="900" b="1" dirty="0" smtClean="0">
                <a:latin typeface=" Arial"/>
                <a:cs typeface="Times New Roman" panose="02020603050405020304" pitchFamily="18" charset="0"/>
              </a:rPr>
              <a:t>(w/G8/MICC</a:t>
            </a:r>
            <a:r>
              <a:rPr lang="en-US" sz="900" b="1" dirty="0">
                <a:latin typeface=" Arial"/>
                <a:cs typeface="Times New Roman" panose="02020603050405020304" pitchFamily="18" charset="0"/>
              </a:rPr>
              <a:t>)</a:t>
            </a:r>
          </a:p>
          <a:p>
            <a:pPr indent="-171450">
              <a:spcAft>
                <a:spcPts val="600"/>
              </a:spcAft>
              <a:buFontTx/>
              <a:buAutoNum type="arabicPeriod"/>
            </a:pPr>
            <a:r>
              <a:rPr lang="en-US" sz="900" b="1" dirty="0" smtClean="0">
                <a:latin typeface=" Arial"/>
                <a:cs typeface="Times New Roman" panose="02020603050405020304" pitchFamily="18" charset="0"/>
              </a:rPr>
              <a:t>AMC OPORD 20-135, Reassignment of AMC Installations to IMCOM </a:t>
            </a:r>
          </a:p>
          <a:p>
            <a:pPr indent="-171450">
              <a:spcAft>
                <a:spcPts val="600"/>
              </a:spcAft>
              <a:buFontTx/>
              <a:buAutoNum type="arabicPeriod"/>
            </a:pPr>
            <a:r>
              <a:rPr lang="en-US" sz="900" b="1" dirty="0" smtClean="0">
                <a:latin typeface=" Arial"/>
                <a:cs typeface="Times New Roman" panose="02020603050405020304" pitchFamily="18" charset="0"/>
              </a:rPr>
              <a:t>Southwest </a:t>
            </a:r>
            <a:r>
              <a:rPr lang="en-US" sz="900" b="1" dirty="0">
                <a:latin typeface=" Arial"/>
                <a:cs typeface="Times New Roman" panose="02020603050405020304" pitchFamily="18" charset="0"/>
              </a:rPr>
              <a:t>Border Mission (TBD), Pending EXORD</a:t>
            </a:r>
          </a:p>
          <a:p>
            <a:pPr indent="-171450">
              <a:spcAft>
                <a:spcPts val="600"/>
              </a:spcAft>
              <a:buFontTx/>
              <a:buAutoNum type="arabicPeriod"/>
            </a:pPr>
            <a:r>
              <a:rPr lang="en-US" sz="900" b="1" dirty="0" smtClean="0">
                <a:latin typeface=" Arial"/>
                <a:cs typeface="Times New Roman" panose="02020603050405020304" pitchFamily="18" charset="0"/>
              </a:rPr>
              <a:t>CYS </a:t>
            </a:r>
            <a:r>
              <a:rPr lang="en-US" sz="900" b="1" dirty="0">
                <a:latin typeface=" Arial"/>
                <a:cs typeface="Times New Roman" panose="02020603050405020304" pitchFamily="18" charset="0"/>
              </a:rPr>
              <a:t>Hourly Care Pilot Locations (Meade, Belvoir, Hawaii, Wainwright, Bragg</a:t>
            </a:r>
            <a:r>
              <a:rPr lang="en-US" sz="900" b="1" dirty="0" smtClean="0">
                <a:latin typeface=" Arial"/>
                <a:cs typeface="Times New Roman" panose="02020603050405020304" pitchFamily="18" charset="0"/>
              </a:rPr>
              <a:t>)</a:t>
            </a:r>
            <a:endParaRPr lang="en-US" sz="900" b="1" dirty="0">
              <a:latin typeface=" Arial"/>
              <a:cs typeface="Times New Roman" panose="02020603050405020304" pitchFamily="18" charset="0"/>
            </a:endParaRPr>
          </a:p>
          <a:p>
            <a:pPr indent="-171450">
              <a:spcAft>
                <a:spcPts val="600"/>
              </a:spcAft>
              <a:buFontTx/>
              <a:buAutoNum type="arabicPeriod"/>
            </a:pPr>
            <a:r>
              <a:rPr lang="en-US" sz="900" b="1" dirty="0" smtClean="0">
                <a:latin typeface=" Arial"/>
                <a:cs typeface="Times New Roman" panose="02020603050405020304" pitchFamily="18" charset="0"/>
              </a:rPr>
              <a:t>Army Family Web Portal Launch – CLOUD Migration (AMC G6, IMCOM G6 &amp; G9)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574244"/>
            <a:ext cx="44048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+mj-lt"/>
                <a:cs typeface="Arial" charset="0"/>
              </a:rPr>
              <a:t>BG James S Moore/210-466-7566/ </a:t>
            </a:r>
            <a:r>
              <a:rPr lang="en-US" sz="1000" dirty="0" smtClean="0">
                <a:solidFill>
                  <a:prstClr val="black"/>
                </a:solidFill>
                <a:latin typeface="+mj-lt"/>
                <a:cs typeface="Arial" charset="0"/>
                <a:hlinkClick r:id="rId3"/>
              </a:rPr>
              <a:t>james.s.moore.mil@mail.mil</a:t>
            </a:r>
            <a:endParaRPr lang="en-US" sz="1000" dirty="0" smtClean="0">
              <a:solidFill>
                <a:prstClr val="black"/>
              </a:solidFill>
              <a:latin typeface="+mj-lt"/>
              <a:cs typeface="Arial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prstClr val="black"/>
              </a:solidFill>
              <a:latin typeface="+mj-lt"/>
              <a:cs typeface="Arial" charset="0"/>
            </a:endParaRPr>
          </a:p>
        </p:txBody>
      </p:sp>
      <p:sp>
        <p:nvSpPr>
          <p:cNvPr id="2" name="Right Arrow 1"/>
          <p:cNvSpPr/>
          <p:nvPr/>
        </p:nvSpPr>
        <p:spPr>
          <a:xfrm rot="18852420">
            <a:off x="4649850" y="1663979"/>
            <a:ext cx="1279409" cy="307289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83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HQ IMCOM Full Scale Exercise (FSE) Support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6761" y="674162"/>
            <a:ext cx="77978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HQ IMCOM PM/P manages, standardizes and resources a full-scale disaster response exercise program for U.S. Army installations worldwide</a:t>
            </a:r>
            <a:r>
              <a:rPr lang="en-US" sz="2000" dirty="0" smtClean="0"/>
              <a:t>.</a:t>
            </a:r>
          </a:p>
          <a:p>
            <a:pPr>
              <a:lnSpc>
                <a:spcPct val="110000"/>
              </a:lnSpc>
            </a:pPr>
            <a:endParaRPr lang="en-US" sz="2000" dirty="0"/>
          </a:p>
          <a:p>
            <a:r>
              <a:rPr lang="en-US" sz="2000" dirty="0"/>
              <a:t>ATS supports this program by: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Assisting garrisons with exercise design, planning and event control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Enabling IMCOM evaluators to observe installations exercise their mission areas and core capabilities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Leveraging simulation software and expertise to add realism and rigor to IMCOM exercises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Providing a flexible exercise framework that enables senior leaders to adjust intensity and focus in </a:t>
            </a:r>
            <a:r>
              <a:rPr lang="en-US" dirty="0" smtClean="0"/>
              <a:t>real-time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2000" dirty="0"/>
              <a:t>Key Milestones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Concept &amp; Objectives Brief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Initial/Mid/Final Planning Meetings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MSEL Conference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FSE Execution</a:t>
            </a:r>
          </a:p>
        </p:txBody>
      </p:sp>
    </p:spTree>
    <p:extLst>
      <p:ext uri="{BB962C8B-B14F-4D97-AF65-F5344CB8AC3E}">
        <p14:creationId xmlns:p14="http://schemas.microsoft.com/office/powerpoint/2010/main" val="89605680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How we plan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Communicating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Decision Support Products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Planning &amp; Execution Support Products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Pre-Planning Installation Review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349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487" y="1101338"/>
            <a:ext cx="8195094" cy="3657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400" dirty="0"/>
              <a:t> </a:t>
            </a:r>
            <a:r>
              <a:rPr lang="en-US" sz="1400" dirty="0" smtClean="0"/>
              <a:t>ATS follows </a:t>
            </a:r>
            <a:r>
              <a:rPr lang="en-US" sz="1400" dirty="0" err="1" smtClean="0"/>
              <a:t>DoD</a:t>
            </a:r>
            <a:r>
              <a:rPr lang="en-US" sz="1400" dirty="0" smtClean="0"/>
              <a:t>, Army, and IMCOM guidance on following the DHS Homeland Security Exercise and Evaluation Guidelines (HSEEP) for exercise design and execution.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 dirty="0"/>
              <a:t> </a:t>
            </a:r>
            <a:r>
              <a:rPr lang="en-US" sz="1400" dirty="0" smtClean="0"/>
              <a:t>Incorporates requirements outlined in:</a:t>
            </a:r>
          </a:p>
          <a:p>
            <a:pPr lvl="1"/>
            <a:r>
              <a:rPr lang="en-US" sz="1400" dirty="0" smtClean="0"/>
              <a:t>IMCOM OPORD 19-061 IMCOM FSE Program Implementation 21 Aug 2019</a:t>
            </a:r>
          </a:p>
          <a:p>
            <a:pPr lvl="1"/>
            <a:r>
              <a:rPr lang="en-US" sz="1400" dirty="0" smtClean="0"/>
              <a:t>Homeland </a:t>
            </a:r>
            <a:r>
              <a:rPr lang="en-US" sz="1400" dirty="0"/>
              <a:t>Security Presidential Directive 8, National Preparedness, 21 October 2011</a:t>
            </a:r>
          </a:p>
          <a:p>
            <a:pPr lvl="1"/>
            <a:r>
              <a:rPr lang="en-US" sz="1400" dirty="0" smtClean="0"/>
              <a:t>Homeland </a:t>
            </a:r>
            <a:r>
              <a:rPr lang="en-US" sz="1400" dirty="0"/>
              <a:t>Security Exercise and Evaluation Program Exercise Evaluation Program, April 2013</a:t>
            </a:r>
          </a:p>
          <a:p>
            <a:pPr lvl="1"/>
            <a:r>
              <a:rPr lang="en-US" sz="1400" dirty="0" smtClean="0"/>
              <a:t>National </a:t>
            </a:r>
            <a:r>
              <a:rPr lang="en-US" sz="1400" dirty="0"/>
              <a:t>Preparedness Goal, 2nd edition, June 2016</a:t>
            </a:r>
          </a:p>
          <a:p>
            <a:pPr lvl="1"/>
            <a:r>
              <a:rPr lang="en-US" sz="1400" dirty="0" err="1" smtClean="0"/>
              <a:t>DoDI</a:t>
            </a:r>
            <a:r>
              <a:rPr lang="en-US" sz="1400" dirty="0" smtClean="0"/>
              <a:t> </a:t>
            </a:r>
            <a:r>
              <a:rPr lang="en-US" sz="1400" dirty="0"/>
              <a:t>2000.16, </a:t>
            </a:r>
            <a:r>
              <a:rPr lang="en-US" sz="1400" dirty="0" err="1"/>
              <a:t>DoD</a:t>
            </a:r>
            <a:r>
              <a:rPr lang="en-US" sz="1400" dirty="0"/>
              <a:t> Antiterrorism (AT) Program, 5 May 2017</a:t>
            </a:r>
          </a:p>
          <a:p>
            <a:pPr lvl="1"/>
            <a:r>
              <a:rPr lang="en-US" sz="1400" dirty="0" err="1" smtClean="0"/>
              <a:t>DoDI</a:t>
            </a:r>
            <a:r>
              <a:rPr lang="en-US" sz="1400" dirty="0" smtClean="0"/>
              <a:t> </a:t>
            </a:r>
            <a:r>
              <a:rPr lang="en-US" sz="1400" dirty="0"/>
              <a:t>6055.17, Installation Emergency Management (IEM) Program, 31 August 2018</a:t>
            </a:r>
          </a:p>
          <a:p>
            <a:pPr lvl="1"/>
            <a:r>
              <a:rPr lang="en-US" sz="1400" dirty="0" smtClean="0"/>
              <a:t>FM </a:t>
            </a:r>
            <a:r>
              <a:rPr lang="en-US" sz="1400" dirty="0"/>
              <a:t>7-0, Train to Win in a Complex World, 5 October 2016</a:t>
            </a:r>
          </a:p>
          <a:p>
            <a:pPr lvl="1"/>
            <a:r>
              <a:rPr lang="en-US" sz="1400" dirty="0" smtClean="0"/>
              <a:t>AR </a:t>
            </a:r>
            <a:r>
              <a:rPr lang="en-US" sz="1400" dirty="0"/>
              <a:t>525-2, The Army Protection Program, 8 December 2014</a:t>
            </a:r>
          </a:p>
          <a:p>
            <a:pPr lvl="1"/>
            <a:r>
              <a:rPr lang="en-US" sz="1400" dirty="0" smtClean="0"/>
              <a:t>AR </a:t>
            </a:r>
            <a:r>
              <a:rPr lang="en-US" sz="1400" dirty="0"/>
              <a:t>525-13, Antiterrorism, 17 February 17</a:t>
            </a:r>
          </a:p>
          <a:p>
            <a:pPr lvl="1"/>
            <a:r>
              <a:rPr lang="en-US" sz="1400" dirty="0" smtClean="0"/>
              <a:t>AR </a:t>
            </a:r>
            <a:r>
              <a:rPr lang="en-US" sz="1400" dirty="0"/>
              <a:t>525-27, Army Emergency Management Program, 29 March2019</a:t>
            </a:r>
          </a:p>
          <a:p>
            <a:pPr lvl="1"/>
            <a:r>
              <a:rPr lang="en-US" sz="1400" dirty="0" smtClean="0"/>
              <a:t>Army </a:t>
            </a:r>
            <a:r>
              <a:rPr lang="en-US" sz="1400" dirty="0"/>
              <a:t>Doctrine Publication (ADP) 7-0, Training Units and Developing Leaders, 29 August 2018</a:t>
            </a:r>
          </a:p>
          <a:p>
            <a:pPr lvl="1"/>
            <a:r>
              <a:rPr lang="en-US" sz="1400" dirty="0" smtClean="0"/>
              <a:t>DA </a:t>
            </a:r>
            <a:r>
              <a:rPr lang="en-US" sz="1400" dirty="0"/>
              <a:t>PAM 525-27, Army Emergency Management Program, 20 September 2012</a:t>
            </a:r>
          </a:p>
          <a:p>
            <a:pPr lvl="1"/>
            <a:r>
              <a:rPr lang="en-US" sz="1400" dirty="0" smtClean="0"/>
              <a:t>TRADOC </a:t>
            </a:r>
            <a:r>
              <a:rPr lang="en-US" sz="1400" dirty="0"/>
              <a:t>PAM 525-3-1, The US Army in Multi-Domain Operations 2028, 16 December 18</a:t>
            </a:r>
          </a:p>
          <a:p>
            <a:pPr lvl="1"/>
            <a:r>
              <a:rPr lang="en-US" sz="1400" dirty="0" smtClean="0"/>
              <a:t>HQDA </a:t>
            </a:r>
            <a:r>
              <a:rPr lang="en-US" sz="1400" dirty="0"/>
              <a:t>EXORD 067-19 – Army Campaign Plan 2019</a:t>
            </a:r>
            <a:r>
              <a:rPr lang="en-US" sz="1400" dirty="0" smtClean="0"/>
              <a:t>+.</a:t>
            </a:r>
          </a:p>
          <a:p>
            <a:pPr lvl="1"/>
            <a:r>
              <a:rPr lang="en-US" sz="1400" dirty="0" smtClean="0"/>
              <a:t>IMCOM Exercise &amp; Evaluation Guidelines </a:t>
            </a:r>
            <a:endParaRPr lang="en-US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Results in Standardized Planning &amp; Execution Processes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836760" y="591864"/>
            <a:ext cx="7470627" cy="369332"/>
          </a:xfrm>
        </p:spPr>
        <p:txBody>
          <a:bodyPr/>
          <a:lstStyle/>
          <a:p>
            <a:r>
              <a:rPr lang="en-US" dirty="0" smtClean="0"/>
              <a:t>Regulatory Guidance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36045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600" dirty="0" smtClean="0"/>
              <a:t>The PO&amp;AM – Program of Objectives and Milestones</a:t>
            </a:r>
          </a:p>
          <a:p>
            <a:pPr lvl="1">
              <a:lnSpc>
                <a:spcPct val="120000"/>
              </a:lnSpc>
            </a:pPr>
            <a:r>
              <a:rPr lang="en-US" sz="1600" b="1" dirty="0" smtClean="0"/>
              <a:t>IPRs </a:t>
            </a:r>
            <a:r>
              <a:rPr lang="en-US" sz="1600" dirty="0" smtClean="0"/>
              <a:t> </a:t>
            </a:r>
          </a:p>
          <a:p>
            <a:pPr lvl="2">
              <a:lnSpc>
                <a:spcPct val="120000"/>
              </a:lnSpc>
            </a:pPr>
            <a:r>
              <a:rPr lang="en-US" sz="1400" dirty="0" smtClean="0"/>
              <a:t>Monthly to Weekly– tracks progress of planning effort – ensures synchronization</a:t>
            </a:r>
          </a:p>
          <a:p>
            <a:pPr lvl="1">
              <a:lnSpc>
                <a:spcPct val="120000"/>
              </a:lnSpc>
            </a:pPr>
            <a:r>
              <a:rPr lang="en-US" sz="1600" b="1" dirty="0" smtClean="0"/>
              <a:t>Concept and Objectives Meeting (C&amp;O) </a:t>
            </a:r>
          </a:p>
          <a:p>
            <a:pPr lvl="2">
              <a:lnSpc>
                <a:spcPct val="120000"/>
              </a:lnSpc>
            </a:pPr>
            <a:r>
              <a:rPr lang="en-US" sz="1400" dirty="0" smtClean="0"/>
              <a:t>Soon!  Establishes the exercise design – initiates planning with key planners</a:t>
            </a:r>
          </a:p>
          <a:p>
            <a:pPr lvl="1">
              <a:lnSpc>
                <a:spcPct val="120000"/>
              </a:lnSpc>
            </a:pPr>
            <a:r>
              <a:rPr lang="en-US" sz="1600" b="1" dirty="0" smtClean="0"/>
              <a:t>Initial Planning Meeting</a:t>
            </a:r>
          </a:p>
          <a:p>
            <a:pPr lvl="2">
              <a:lnSpc>
                <a:spcPct val="120000"/>
              </a:lnSpc>
            </a:pPr>
            <a:r>
              <a:rPr lang="en-US" sz="1400" dirty="0" smtClean="0"/>
              <a:t>Follows C&amp;O – with Directorate/Participant Trusted Agents to Introduce the plan,  establish work assignments, identify subordinate (SMART) training objectives </a:t>
            </a:r>
          </a:p>
          <a:p>
            <a:pPr lvl="1">
              <a:lnSpc>
                <a:spcPct val="120000"/>
              </a:lnSpc>
            </a:pPr>
            <a:r>
              <a:rPr lang="en-US" sz="1600" b="1" dirty="0" smtClean="0"/>
              <a:t>Mid-Term Planning Meeting</a:t>
            </a:r>
          </a:p>
          <a:p>
            <a:pPr lvl="2">
              <a:lnSpc>
                <a:spcPct val="120000"/>
              </a:lnSpc>
            </a:pPr>
            <a:r>
              <a:rPr lang="en-US" sz="1400" dirty="0" smtClean="0"/>
              <a:t>Making Sausage, MSEL Development</a:t>
            </a:r>
          </a:p>
          <a:p>
            <a:pPr lvl="1">
              <a:lnSpc>
                <a:spcPct val="120000"/>
              </a:lnSpc>
            </a:pPr>
            <a:r>
              <a:rPr lang="en-US" sz="1600" b="1" dirty="0" smtClean="0"/>
              <a:t>Final Planning Meeting</a:t>
            </a:r>
          </a:p>
          <a:p>
            <a:pPr lvl="2">
              <a:lnSpc>
                <a:spcPct val="120000"/>
              </a:lnSpc>
            </a:pPr>
            <a:r>
              <a:rPr lang="en-US" sz="1400" dirty="0" smtClean="0"/>
              <a:t>Conditions Check prior to execution</a:t>
            </a:r>
            <a:endParaRPr lang="en-US" sz="1400" dirty="0"/>
          </a:p>
          <a:p>
            <a:pPr lvl="1">
              <a:lnSpc>
                <a:spcPct val="120000"/>
              </a:lnSpc>
            </a:pPr>
            <a:r>
              <a:rPr lang="en-US" sz="1600" b="1" dirty="0" smtClean="0"/>
              <a:t>Exercise!</a:t>
            </a:r>
          </a:p>
          <a:p>
            <a:pPr lvl="2">
              <a:lnSpc>
                <a:spcPct val="120000"/>
              </a:lnSpc>
            </a:pPr>
            <a:r>
              <a:rPr lang="en-US" sz="1400" dirty="0" smtClean="0"/>
              <a:t>Coordinate with Evaluation team to brief exercise objectives, construct, core capabilities </a:t>
            </a:r>
          </a:p>
          <a:p>
            <a:pPr lvl="2">
              <a:lnSpc>
                <a:spcPct val="120000"/>
              </a:lnSpc>
            </a:pPr>
            <a:endParaRPr lang="en-US" sz="1400" dirty="0" smtClean="0"/>
          </a:p>
          <a:p>
            <a:pPr marL="339725" lvl="1" indent="0">
              <a:lnSpc>
                <a:spcPct val="120000"/>
              </a:lnSpc>
              <a:buNone/>
            </a:pPr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How we work as a team!  Combining the JELC with HSEEP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07911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98" y="888521"/>
            <a:ext cx="8779902" cy="4850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Support Products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Front page </a:t>
            </a:r>
            <a:r>
              <a:rPr lang="en-US" dirty="0" smtClean="0">
                <a:solidFill>
                  <a:srgbClr val="FF0000"/>
                </a:solidFill>
              </a:rPr>
              <a:t>viewable by all planners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836760" y="591863"/>
            <a:ext cx="7470627" cy="369332"/>
          </a:xfrm>
        </p:spPr>
        <p:txBody>
          <a:bodyPr/>
          <a:lstStyle/>
          <a:p>
            <a:r>
              <a:rPr lang="en-US" dirty="0"/>
              <a:t>The Quad (+) Chart Front Page</a:t>
            </a:r>
          </a:p>
        </p:txBody>
      </p:sp>
      <p:sp>
        <p:nvSpPr>
          <p:cNvPr id="7" name="TextBox 6"/>
          <p:cNvSpPr txBox="1"/>
          <p:nvPr/>
        </p:nvSpPr>
        <p:spPr>
          <a:xfrm rot="19354935">
            <a:off x="2147977" y="2680058"/>
            <a:ext cx="45374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EXAMPLE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6759" y="961197"/>
            <a:ext cx="8126085" cy="48530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2156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Support Products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Viewable by </a:t>
            </a:r>
            <a:r>
              <a:rPr lang="en-US" dirty="0" smtClean="0">
                <a:solidFill>
                  <a:srgbClr val="FF0000"/>
                </a:solidFill>
              </a:rPr>
              <a:t>Key Planners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Installation Leadership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The Quad (+) Chart </a:t>
            </a:r>
            <a:r>
              <a:rPr lang="en-US" dirty="0" smtClean="0"/>
              <a:t>Back </a:t>
            </a:r>
            <a:r>
              <a:rPr lang="en-US" dirty="0"/>
              <a:t>Page</a:t>
            </a:r>
          </a:p>
        </p:txBody>
      </p:sp>
      <p:sp>
        <p:nvSpPr>
          <p:cNvPr id="6" name="Rectangle 5"/>
          <p:cNvSpPr/>
          <p:nvPr/>
        </p:nvSpPr>
        <p:spPr>
          <a:xfrm>
            <a:off x="944589" y="1656711"/>
            <a:ext cx="7910424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Scenario: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Pre-exercise intel updates create conditions to raise FPCON levels.  Coordinated Attacks create a MASCAL and multiple fatality event and hostages at the soldier support center, shutting down operations and creating a complex response operation requiring the Eagle Guard IRF to employ.  A concurrent dirty bomb is discovered entering Gate 7 complicates response efforts and employment of EOD and evacuation of housing areas. </a:t>
            </a:r>
            <a:endParaRPr lang="en-US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Expected Response Activities: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Extensive LE/Fire/EMS response (MOU/MOA partner involvement), FPCON change, EOD &amp; CID involvement (hostage negotiation), Fatality Management and Critical Transportation, accountability drills, partner agency coordination.  Significant PAO activities (JIC).</a:t>
            </a:r>
            <a:endParaRPr lang="en-US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Operational Risk (Exercise Risk to Mission Assurance):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If the functions at the Soldier Support Center participate as a validation of their EM Plan, services would be disrupted for one day for the FSE.</a:t>
            </a:r>
            <a:endParaRPr lang="en-US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Environmental Risk: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N/A</a:t>
            </a:r>
          </a:p>
        </p:txBody>
      </p:sp>
      <p:sp>
        <p:nvSpPr>
          <p:cNvPr id="8" name="Rectangle 7"/>
          <p:cNvSpPr/>
          <p:nvPr/>
        </p:nvSpPr>
        <p:spPr>
          <a:xfrm>
            <a:off x="836759" y="961197"/>
            <a:ext cx="8126085" cy="48530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40" y="907287"/>
            <a:ext cx="9144000" cy="8046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9354935">
            <a:off x="2147977" y="2680058"/>
            <a:ext cx="45374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EXAMPLE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7002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MSC Theme">
  <a:themeElements>
    <a:clrScheme name="AMC Branding">
      <a:dk1>
        <a:sysClr val="windowText" lastClr="000000"/>
      </a:dk1>
      <a:lt1>
        <a:sysClr val="window" lastClr="FFFFFF"/>
      </a:lt1>
      <a:dk2>
        <a:srgbClr val="525349"/>
      </a:dk2>
      <a:lt2>
        <a:srgbClr val="7F7F7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563C1"/>
      </a:hlink>
      <a:folHlink>
        <a:srgbClr val="7F3F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264E6EEB9B08439C4CAF57A8376C4E" ma:contentTypeVersion="4" ma:contentTypeDescription="Create a new document." ma:contentTypeScope="" ma:versionID="5d3c1c155536a1a88dec62639246bcb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208416b8a67de3dd357de318afa7e6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tns:customPropertyEditors xmlns:tns="http://schemas.microsoft.com/office/2006/customDocumentInformationPanel">
  <tns:showOnOpen>false</tns:showOnOpen>
  <tns:defaultPropertyEditorNamespace>Standard properties</tns:defaultPropertyEditorNamespace>
</tns:customPropertyEdito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FB5C41-B3E3-4438-B31E-E69AFE4BC4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9B490E-0250-4FC5-A478-10AD24AAD525}">
  <ds:schemaRefs>
    <ds:schemaRef ds:uri="http://schemas.microsoft.com/office/2006/customDocumentInformationPanel"/>
  </ds:schemaRefs>
</ds:datastoreItem>
</file>

<file path=customXml/itemProps3.xml><?xml version="1.0" encoding="utf-8"?>
<ds:datastoreItem xmlns:ds="http://schemas.openxmlformats.org/officeDocument/2006/customXml" ds:itemID="{EE87DDFF-D288-43B3-9099-279B39DE6806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EC6486FF-65CB-499E-AA83-1D0A1646FE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3369</TotalTime>
  <Words>1835</Words>
  <Application>Microsoft Office PowerPoint</Application>
  <PresentationFormat>On-screen Show (4:3)</PresentationFormat>
  <Paragraphs>244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 Arial</vt:lpstr>
      <vt:lpstr>Arial</vt:lpstr>
      <vt:lpstr>Calibri</vt:lpstr>
      <vt:lpstr>Times New Roman</vt:lpstr>
      <vt:lpstr>Wingdings</vt:lpstr>
      <vt:lpstr>MSC Theme</vt:lpstr>
      <vt:lpstr>USAG Wiesbaden</vt:lpstr>
      <vt:lpstr>HQDA EXORD 067-19</vt:lpstr>
      <vt:lpstr>PowerPoint Presentation</vt:lpstr>
      <vt:lpstr>HQ IMCOM Full Scale Exercise (FSE) Support</vt:lpstr>
      <vt:lpstr>Agenda</vt:lpstr>
      <vt:lpstr>How we plan</vt:lpstr>
      <vt:lpstr>Communicating</vt:lpstr>
      <vt:lpstr>Decision Support Products</vt:lpstr>
      <vt:lpstr>Decision Support Products</vt:lpstr>
      <vt:lpstr>Decision Support Products</vt:lpstr>
      <vt:lpstr>Planning &amp; Execution Support Products</vt:lpstr>
      <vt:lpstr>Planning &amp; Execution Support Products</vt:lpstr>
      <vt:lpstr>Planning &amp; Execution Support Products</vt:lpstr>
      <vt:lpstr>Planning &amp; Execution Support Products</vt:lpstr>
      <vt:lpstr>Planning &amp; Execution Support Products</vt:lpstr>
      <vt:lpstr>Pre-Planning Installation Review </vt:lpstr>
      <vt:lpstr>Pre-Planning Installation Review </vt:lpstr>
      <vt:lpstr>Contact Information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AMC PowerPoint Presentation Template</dc:title>
  <dc:subject>Presentation</dc:subject>
  <dc:creator>Jones, Mark S CTR AMC</dc:creator>
  <cp:lastModifiedBy>Houston, Michael K Mr CIV USA IMCOM HQ </cp:lastModifiedBy>
  <cp:revision>102</cp:revision>
  <cp:lastPrinted>2019-07-25T15:30:01Z</cp:lastPrinted>
  <dcterms:created xsi:type="dcterms:W3CDTF">2017-05-18T14:22:46Z</dcterms:created>
  <dcterms:modified xsi:type="dcterms:W3CDTF">2020-12-01T16:44:25Z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0x01010072264E6EEB9B08439C4CAF57A8376C4E</vt:lpwstr>
  </property>
</Properties>
</file>