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</p:sldMasterIdLst>
  <p:notesMasterIdLst>
    <p:notesMasterId r:id="rId20"/>
  </p:notesMasterIdLst>
  <p:sldIdLst>
    <p:sldId id="264" r:id="rId6"/>
    <p:sldId id="270" r:id="rId7"/>
    <p:sldId id="276" r:id="rId8"/>
    <p:sldId id="263" r:id="rId9"/>
    <p:sldId id="269" r:id="rId10"/>
    <p:sldId id="268" r:id="rId11"/>
    <p:sldId id="266" r:id="rId12"/>
    <p:sldId id="267" r:id="rId13"/>
    <p:sldId id="271" r:id="rId14"/>
    <p:sldId id="272" r:id="rId15"/>
    <p:sldId id="273" r:id="rId16"/>
    <p:sldId id="274" r:id="rId17"/>
    <p:sldId id="277" r:id="rId18"/>
    <p:sldId id="265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9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UNCLASSIFIED//FOUO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90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5461462" y="6615087"/>
            <a:ext cx="2061557" cy="307777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/>
              <a:t>	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 Nov 2020 v1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000" b="1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83971" y="6549913"/>
            <a:ext cx="72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X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74244"/>
            <a:ext cx="3158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Michael.K.Houston4.ctr@mail.mil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8" r:id="rId5"/>
    <p:sldLayoutId id="2147483699" r:id="rId6"/>
    <p:sldLayoutId id="2147483700" r:id="rId7"/>
    <p:sldLayoutId id="2147483703" r:id="rId8"/>
    <p:sldLayoutId id="2147483701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704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s.moore.mil@mail.m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27182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Version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Number 1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As of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20 Nov 2020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939" y="5528438"/>
            <a:ext cx="301206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Michael K. Houston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Exercise Design &amp; Control Lead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Justin D. Martin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Modeling &amp; Simulations Engineer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FY-21 FSE Introduction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/>
          <a:lstStyle/>
          <a:p>
            <a:r>
              <a:rPr lang="en-US" dirty="0" smtClean="0"/>
              <a:t>USAG Rock Island Arsenal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79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&amp; Execution 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80" y="914121"/>
            <a:ext cx="4889650" cy="5464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30" y="2536166"/>
            <a:ext cx="22773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Detailed task flow chart demonstrates ESF/Directorate roles and task linkage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16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&amp; Execution </a:t>
            </a:r>
            <a:r>
              <a:rPr lang="en-US" dirty="0" smtClean="0"/>
              <a:t>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730" y="2536166"/>
            <a:ext cx="22773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Spider Chart – Directorate/ESF linkage to core capabilities.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551" y="972345"/>
            <a:ext cx="4375718" cy="53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43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&amp; Execution </a:t>
            </a:r>
            <a:r>
              <a:rPr lang="en-US" dirty="0" smtClean="0"/>
              <a:t>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https://imcom.atssim.com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063" y="972345"/>
            <a:ext cx="83209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 Scenario Events List (MSEL) – Events and Injects that generate task performance aligned to Core Capabilities.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" y="1656497"/>
            <a:ext cx="9144000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138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r>
              <a:rPr lang="en-US" dirty="0"/>
              <a:t>Pre-Planning Installation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MTEP Review – </a:t>
            </a:r>
            <a:r>
              <a:rPr lang="en-US" sz="1400" b="0" dirty="0" smtClean="0"/>
              <a:t>Where you are in your training continuum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Threat &amp; Hazard Identification &amp; Risk Assessment (THIRA) Review – </a:t>
            </a:r>
            <a:r>
              <a:rPr lang="en-US" sz="1400" b="0" dirty="0" smtClean="0"/>
              <a:t>What you believe are your threats to executing your Army mission (Mission Assurance disruptions).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Past Performance Review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400" dirty="0"/>
              <a:t> </a:t>
            </a:r>
            <a:r>
              <a:rPr lang="en-US" sz="1400" b="0" dirty="0" smtClean="0"/>
              <a:t>Previous AARs, CAP, HHAs,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GC’s Initial Exercise Training Guidance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Site Survey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b="0" dirty="0"/>
              <a:t> </a:t>
            </a:r>
            <a:r>
              <a:rPr lang="en-US" sz="1400" b="0" dirty="0" smtClean="0"/>
              <a:t>GC Desk-side – Program Introduction (this slide deck); Updated Exercise training guidance, etc.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dirty="0" smtClean="0"/>
              <a:t>Directorate/Trusted Agent Introductory Brief (this slide deck)</a:t>
            </a:r>
            <a:endParaRPr lang="en-US" sz="1400" b="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dirty="0" smtClean="0"/>
              <a:t> Review physical exercise locations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b="0" dirty="0"/>
              <a:t> </a:t>
            </a:r>
            <a:r>
              <a:rPr lang="en-US" sz="1400" b="0" dirty="0" smtClean="0"/>
              <a:t>Identify/Review White Cell/EXCON location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Workspace for up to 8 </a:t>
            </a:r>
            <a:r>
              <a:rPr lang="en-US" sz="1200" dirty="0" err="1" smtClean="0"/>
              <a:t>pax</a:t>
            </a:r>
            <a:endParaRPr lang="en-US" sz="1200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/>
              <a:t>Network Connectivity (dirty internet, </a:t>
            </a:r>
            <a:r>
              <a:rPr lang="en-US" sz="1200" b="0" dirty="0" err="1" smtClean="0"/>
              <a:t>wifi</a:t>
            </a:r>
            <a:r>
              <a:rPr lang="en-US" sz="1200" b="0" dirty="0" smtClean="0"/>
              <a:t> preferred)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Phones (up to 8)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/>
              <a:t>Proximity to EOC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Power availability for up to 8 workstations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/>
              <a:t>NEC compliance (if required &amp; different than IMCOM HQ)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US" sz="1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we need from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70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1994" y="1196788"/>
            <a:ext cx="5142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Mike Houston, COL (Ret) </a:t>
            </a:r>
          </a:p>
          <a:p>
            <a:pPr algn="ctr"/>
            <a:r>
              <a:rPr lang="en-US" dirty="0"/>
              <a:t>Exercise Design and Control Lead, IMCOM</a:t>
            </a:r>
          </a:p>
          <a:p>
            <a:pPr algn="ctr"/>
            <a:r>
              <a:rPr lang="en-US" dirty="0"/>
              <a:t>Contractor, Applied Training Solutions</a:t>
            </a:r>
          </a:p>
          <a:p>
            <a:pPr algn="ctr"/>
            <a:r>
              <a:rPr lang="en-US" u="sng" dirty="0">
                <a:solidFill>
                  <a:schemeClr val="accent3"/>
                </a:solidFill>
              </a:rPr>
              <a:t>mhouston@appliedtrg.com</a:t>
            </a:r>
          </a:p>
          <a:p>
            <a:pPr algn="ctr"/>
            <a:r>
              <a:rPr lang="en-US" dirty="0" smtClean="0"/>
              <a:t>Cell:  (512</a:t>
            </a:r>
            <a:r>
              <a:rPr lang="en-US" dirty="0"/>
              <a:t>) 695-4931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485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Mike Dolata, COL (Ret)</a:t>
            </a:r>
          </a:p>
          <a:p>
            <a:pPr algn="ctr"/>
            <a:r>
              <a:rPr lang="en-US" dirty="0"/>
              <a:t> Program Manager, IMCOM</a:t>
            </a:r>
          </a:p>
          <a:p>
            <a:pPr algn="ctr"/>
            <a:r>
              <a:rPr lang="en-US" dirty="0"/>
              <a:t>Contractor, Applied Training Solutions</a:t>
            </a:r>
          </a:p>
          <a:p>
            <a:pPr algn="ctr"/>
            <a:r>
              <a:rPr lang="en-US" u="sng" dirty="0">
                <a:solidFill>
                  <a:schemeClr val="accent3"/>
                </a:solidFill>
              </a:rPr>
              <a:t>idolata@appliedtrg.com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(210) 466-0375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86997" y="37644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Justin Martin</a:t>
            </a:r>
          </a:p>
          <a:p>
            <a:pPr algn="ctr"/>
            <a:r>
              <a:rPr lang="en-US" dirty="0" smtClean="0"/>
              <a:t>Modeling </a:t>
            </a:r>
            <a:r>
              <a:rPr lang="en-US" dirty="0"/>
              <a:t>&amp; Simulation Engineer, IMCOM</a:t>
            </a:r>
          </a:p>
          <a:p>
            <a:pPr algn="ctr"/>
            <a:r>
              <a:rPr lang="en-US" dirty="0"/>
              <a:t>Contractor, </a:t>
            </a:r>
            <a:r>
              <a:rPr lang="en-US" dirty="0" smtClean="0"/>
              <a:t>Capstone Corporation</a:t>
            </a:r>
            <a:endParaRPr lang="en-US" dirty="0"/>
          </a:p>
          <a:p>
            <a:pPr algn="ctr"/>
            <a:r>
              <a:rPr lang="en-US" u="sng" dirty="0" smtClean="0">
                <a:solidFill>
                  <a:schemeClr val="accent3"/>
                </a:solidFill>
              </a:rPr>
              <a:t>Justin.d.martin@capstonecorp.com</a:t>
            </a:r>
            <a:endParaRPr lang="en-US" u="sng" dirty="0">
              <a:solidFill>
                <a:schemeClr val="accent3"/>
              </a:solidFill>
            </a:endParaRPr>
          </a:p>
          <a:p>
            <a:pPr algn="ctr"/>
            <a:r>
              <a:rPr lang="en-US" dirty="0"/>
              <a:t>Cell:  (757) 869-1229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186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/>
          <a:lstStyle/>
          <a:p>
            <a:r>
              <a:rPr lang="en-US" dirty="0" smtClean="0"/>
              <a:t>HQDA EXORD 067-19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1418623"/>
            <a:ext cx="84124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 smtClean="0"/>
              <a:t>“By </a:t>
            </a:r>
            <a:r>
              <a:rPr lang="en-US" b="0" dirty="0"/>
              <a:t>building, sustaining, and training to deliver core capabilities needed </a:t>
            </a:r>
            <a:r>
              <a:rPr lang="en-US" b="0" dirty="0" smtClean="0"/>
              <a:t>to prevent</a:t>
            </a:r>
            <a:r>
              <a:rPr lang="en-US" b="0" dirty="0"/>
              <a:t>, protect, mitigate, respond, and recover (P2MR2) from </a:t>
            </a:r>
            <a:r>
              <a:rPr lang="en-US" b="0" dirty="0" smtClean="0"/>
              <a:t>all-hazards consequences </a:t>
            </a:r>
            <a:r>
              <a:rPr lang="en-US" b="0" dirty="0"/>
              <a:t>affecting the installation community, Installations enable the </a:t>
            </a:r>
            <a:r>
              <a:rPr lang="en-US" b="0" dirty="0" smtClean="0"/>
              <a:t>Army’s ability </a:t>
            </a:r>
            <a:r>
              <a:rPr lang="en-US" b="0" dirty="0"/>
              <a:t>to calibrate force posture geographically and across all Army components, set </a:t>
            </a:r>
            <a:r>
              <a:rPr lang="en-US" b="0" dirty="0" smtClean="0"/>
              <a:t>the theater</a:t>
            </a:r>
            <a:r>
              <a:rPr lang="en-US" b="0" dirty="0"/>
              <a:t>, and deliver precision logistics that provide layered, agile, and </a:t>
            </a:r>
            <a:r>
              <a:rPr lang="en-US" b="0" dirty="0" smtClean="0"/>
              <a:t>responsive sustainment </a:t>
            </a:r>
            <a:r>
              <a:rPr lang="en-US" b="0" dirty="0"/>
              <a:t>capability necessary to support operations from the Strategic Support </a:t>
            </a:r>
            <a:r>
              <a:rPr lang="en-US" b="0" dirty="0" smtClean="0"/>
              <a:t>Area to </a:t>
            </a:r>
            <a:r>
              <a:rPr lang="en-US" b="0" dirty="0"/>
              <a:t>the Deep Maneuver Area</a:t>
            </a:r>
            <a:r>
              <a:rPr lang="en-US" b="0" dirty="0" smtClean="0"/>
              <a:t>.”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6760" y="591863"/>
            <a:ext cx="7470627" cy="369332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Army Campaign Plan 2019+; specifically Objective 1-1</a:t>
            </a:r>
          </a:p>
        </p:txBody>
      </p:sp>
    </p:spTree>
    <p:extLst>
      <p:ext uri="{BB962C8B-B14F-4D97-AF65-F5344CB8AC3E}">
        <p14:creationId xmlns:p14="http://schemas.microsoft.com/office/powerpoint/2010/main" val="16398521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168" y="-43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 Arial"/>
              </a:rPr>
              <a:t>Command Priorities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7577" y="2551569"/>
            <a:ext cx="9099078" cy="51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50249" y="960717"/>
            <a:ext cx="1807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IMCOM Enduring Priorities</a:t>
            </a:r>
            <a:endParaRPr lang="en-US" sz="11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9599" y="536679"/>
            <a:ext cx="21049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5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Current Focus Areas</a:t>
            </a:r>
            <a:endParaRPr lang="en-US" sz="105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0897" y="2680244"/>
            <a:ext cx="2104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Key Upcoming Events</a:t>
            </a:r>
            <a:endParaRPr lang="en-US" sz="12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41054" y="2753972"/>
            <a:ext cx="4309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Key Upcoming Decisions/Coordinating Actions</a:t>
            </a:r>
            <a:endParaRPr lang="en-US" sz="12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4" y="1308383"/>
            <a:ext cx="21976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112713" algn="l"/>
                <a:tab pos="287338" algn="l"/>
              </a:tabLst>
            </a:pP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1. Soldier/Family                Programs</a:t>
            </a:r>
          </a:p>
          <a:p>
            <a:pPr>
              <a:spcAft>
                <a:spcPts val="800"/>
              </a:spcAft>
            </a:pPr>
            <a:r>
              <a:rPr lang="en-US" sz="1100" b="1" dirty="0">
                <a:latin typeface=" Arial"/>
                <a:cs typeface="Times New Roman" panose="02020603050405020304" pitchFamily="18" charset="0"/>
              </a:rPr>
              <a:t>2</a:t>
            </a: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. Infrastructure</a:t>
            </a:r>
          </a:p>
          <a:p>
            <a:pPr>
              <a:spcAft>
                <a:spcPts val="800"/>
              </a:spcAft>
            </a:pPr>
            <a:r>
              <a:rPr lang="en-US" sz="1100" b="1" dirty="0">
                <a:latin typeface=" Arial"/>
                <a:cs typeface="Times New Roman" panose="02020603050405020304" pitchFamily="18" charset="0"/>
              </a:rPr>
              <a:t>3</a:t>
            </a: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. Support to Training </a:t>
            </a:r>
          </a:p>
          <a:p>
            <a:pPr>
              <a:spcAft>
                <a:spcPts val="800"/>
              </a:spcAft>
            </a:pPr>
            <a:r>
              <a:rPr lang="en-US" sz="1100" b="1" dirty="0">
                <a:latin typeface=" Arial"/>
                <a:cs typeface="Times New Roman" panose="02020603050405020304" pitchFamily="18" charset="0"/>
              </a:rPr>
              <a:t>4</a:t>
            </a: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. Protection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627326" y="2653848"/>
            <a:ext cx="4064" cy="3841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9634" y="537216"/>
            <a:ext cx="228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SSA FOCUS AREAS:</a:t>
            </a:r>
            <a:endParaRPr lang="en-US" sz="12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8464" y="796948"/>
            <a:ext cx="1820849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200"/>
              </a:spcAft>
            </a:pPr>
            <a:r>
              <a:rPr lang="en-US" sz="1000" b="1" dirty="0" smtClean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1.0 - Soldier</a:t>
            </a:r>
            <a:r>
              <a:rPr lang="en-US" sz="1000" b="1" dirty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, Civilian, &amp; Family Readiness</a:t>
            </a:r>
          </a:p>
          <a:p>
            <a:pPr marL="3175">
              <a:spcAft>
                <a:spcPts val="200"/>
              </a:spcAft>
            </a:pPr>
            <a:r>
              <a:rPr lang="en-US" sz="1000" b="1" dirty="0" smtClean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2.0 - Installation Readiness</a:t>
            </a:r>
            <a:endParaRPr lang="en-US" sz="1000" b="1" dirty="0">
              <a:solidFill>
                <a:srgbClr val="0070C0"/>
              </a:solidFill>
              <a:latin typeface=" Arial"/>
              <a:cs typeface="Times New Roman" panose="02020603050405020304" pitchFamily="18" charset="0"/>
            </a:endParaRP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3.0 - Industrial Base Readiness</a:t>
            </a: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latin typeface=" Arial"/>
                <a:cs typeface="Times New Roman" panose="02020603050405020304" pitchFamily="18" charset="0"/>
              </a:rPr>
              <a:t>4.0 - Munitions Readiness</a:t>
            </a:r>
          </a:p>
          <a:p>
            <a:pPr marL="3175">
              <a:spcAft>
                <a:spcPts val="200"/>
              </a:spcAft>
            </a:pPr>
            <a:r>
              <a:rPr lang="en-US" sz="1000" b="1" dirty="0" smtClean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5.0 - Strategic Power Projection</a:t>
            </a: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6.0 - Supply Avail &amp; Equip Readiness</a:t>
            </a: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7.0 - Data Analytics &amp; Logistics Info Readiness</a:t>
            </a:r>
            <a:endParaRPr lang="en-US" sz="700" b="1" dirty="0" smtClean="0">
              <a:solidFill>
                <a:prstClr val="black"/>
              </a:solidFill>
              <a:latin typeface=" Arial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175">
              <a:spcAft>
                <a:spcPts val="200"/>
              </a:spcAft>
            </a:pPr>
            <a:endParaRPr lang="en-US" sz="950" b="1" dirty="0" smtClean="0">
              <a:solidFill>
                <a:prstClr val="black"/>
              </a:solidFill>
              <a:latin typeface=" Arial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0020" y="6392042"/>
            <a:ext cx="1118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Oct 20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2014" y="5062643"/>
            <a:ext cx="34624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AMC Strategic Battle Rhythm Events</a:t>
            </a:r>
            <a:endParaRPr lang="en-US" sz="1000" b="1" u="sng" dirty="0">
              <a:solidFill>
                <a:prstClr val="black"/>
              </a:solidFill>
              <a:latin typeface=" 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623987" y="5006698"/>
            <a:ext cx="4512587" cy="25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94261" y="600800"/>
            <a:ext cx="0" cy="17073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778427" y="597187"/>
            <a:ext cx="0" cy="17073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30248" y="610376"/>
            <a:ext cx="0" cy="17073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74842" y="541444"/>
            <a:ext cx="21049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Campaign Plan LOEs</a:t>
            </a:r>
            <a:endParaRPr lang="en-US" sz="11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040" y="796948"/>
            <a:ext cx="1555622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People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Infrastructure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BASOPS/</a:t>
            </a:r>
            <a:r>
              <a:rPr lang="en-US" sz="1050" b="1" dirty="0" err="1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Spt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Svcs</a:t>
            </a:r>
            <a:endParaRPr lang="en-US" sz="1050" b="1" dirty="0" smtClean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(What we deliver)</a:t>
            </a:r>
            <a:endParaRPr lang="en-US" sz="105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4.  Enterprise </a:t>
            </a:r>
            <a:r>
              <a:rPr lang="en-US" sz="1050" b="1" dirty="0" err="1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Mgt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(How we deliver)</a:t>
            </a:r>
          </a:p>
          <a:p>
            <a:pPr>
              <a:spcAft>
                <a:spcPts val="300"/>
              </a:spcAft>
            </a:pPr>
            <a:endParaRPr lang="en-US" sz="105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3214" y="2476595"/>
            <a:ext cx="9149788" cy="2539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CSA PRIORITIES: </a:t>
            </a:r>
            <a:r>
              <a:rPr lang="en-US" sz="1050" b="1" dirty="0" smtClean="0">
                <a:solidFill>
                  <a:schemeClr val="accent2"/>
                </a:solidFill>
                <a:latin typeface=" Arial"/>
                <a:cs typeface="Times New Roman" panose="02020603050405020304" pitchFamily="18" charset="0"/>
              </a:rPr>
              <a:t>PEOPLE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 (</a:t>
            </a:r>
            <a:r>
              <a:rPr lang="en-US" sz="105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Housing/Childcare/Spouse </a:t>
            </a:r>
            <a:r>
              <a:rPr lang="en-US" sz="105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Employment/PCS-HHG/Healthcare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), READINESS, </a:t>
            </a:r>
            <a:r>
              <a:rPr lang="en-US" sz="1050" b="1" dirty="0" smtClean="0">
                <a:solidFill>
                  <a:schemeClr val="accent2"/>
                </a:solidFill>
                <a:latin typeface=" Arial"/>
                <a:cs typeface="Times New Roman" panose="02020603050405020304" pitchFamily="18" charset="0"/>
              </a:rPr>
              <a:t>MODERNIZATION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, REFORM</a:t>
            </a:r>
            <a:endParaRPr lang="en-US" sz="105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672006" y="9015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IMCOM Command Priorities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61011" y="705395"/>
            <a:ext cx="2151287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COVID–19 Support &amp; Recovery Operations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MDEP Reviews &amp; POM Process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Facility Investment Plan (FIP) (MILCON</a:t>
            </a: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, SRM</a:t>
            </a: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) &amp;      Battle Rhythm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Housing Investment Plan (HIP)</a:t>
            </a:r>
            <a:endParaRPr lang="en-US" sz="6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Strategic MWR </a:t>
            </a: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W</a:t>
            </a: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ay forward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Project Inclusion (Diversity, Equity &amp; Inclusion)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err="1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QoL</a:t>
            </a: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 Initiatives and Updates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CDC/CYS Child Care Prioritization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Contract/Acquisition </a:t>
            </a: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Review Board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AMC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23 (Specials)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Digital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Garrison a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pp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(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DG)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MDM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&amp;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RCI Incent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Fees Review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AR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600-20 (rapid change revision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)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Summer Surge II/Data Analytics</a:t>
            </a:r>
            <a:endParaRPr lang="en-US" sz="6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endParaRPr lang="en-US" sz="600" b="1" dirty="0" smtClean="0"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7850" y="705390"/>
            <a:ext cx="2270577" cy="148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Standardization &amp; P/D Associated w/MILCON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BUILDER Transition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Advancing SABRE =&gt; VANTAGE; Knowledge Mgmt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Data Analytics Management &amp; Information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GPCC/SCC Education Reform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Displaced Family Tracker &amp; Status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IMCOM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Strategic </a:t>
            </a:r>
            <a:r>
              <a:rPr lang="en-US" sz="600" b="1" dirty="0" err="1">
                <a:latin typeface=" Arial"/>
                <a:cs typeface="Times New Roman" panose="02020603050405020304" pitchFamily="18" charset="0"/>
              </a:rPr>
              <a:t>Comms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 Plan/Branding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Audit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Readiness</a:t>
            </a:r>
            <a:endParaRPr lang="en-US" sz="60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CLS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2.0,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Campaign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ISR-S Revised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FISMA Compliance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PHEMS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855" y="2926078"/>
            <a:ext cx="4579951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Housing/Barracks</a:t>
            </a:r>
            <a:endParaRPr lang="en-US" sz="100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 marL="182880" lvl="1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RCI Project Reinvest Plan (roles/response), Incentive fee structure &amp; process, Facility Investment Plan (FIP), Housing Investment Plan (HIP)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IMCOM Weekly Housing Review: Every Monday (weeks 1-5)</a:t>
            </a:r>
          </a:p>
          <a:p>
            <a:pPr marL="630238" lvl="1" indent="-17303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RCI CEO Roundtable w/GEN Daly: 6</a:t>
            </a:r>
            <a:r>
              <a:rPr lang="en-US" sz="1000" b="1" baseline="30000" dirty="0" smtClean="0">
                <a:latin typeface=" Arial"/>
                <a:cs typeface="Times New Roman" panose="02020603050405020304" pitchFamily="18" charset="0"/>
              </a:rPr>
              <a:t>th</a:t>
            </a: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 Monday (week 6), 26 Oct</a:t>
            </a:r>
            <a:endParaRPr lang="en-US" sz="1000" b="1" dirty="0" smtClean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latin typeface=" Arial"/>
                <a:cs typeface="Times New Roman" panose="02020603050405020304" pitchFamily="18" charset="0"/>
              </a:rPr>
              <a:t>CG/ID NETCALL: </a:t>
            </a: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28 </a:t>
            </a:r>
            <a:r>
              <a:rPr lang="en-US" sz="1000" b="1" dirty="0">
                <a:latin typeface=" Arial"/>
                <a:cs typeface="Times New Roman" panose="02020603050405020304" pitchFamily="18" charset="0"/>
              </a:rPr>
              <a:t>Oct </a:t>
            </a:r>
            <a:endParaRPr lang="en-US" sz="1000" b="1" dirty="0" smtClean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Senior Commander Course: 19-23 Oct (NCR/RSA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err="1" smtClean="0">
                <a:latin typeface=" Arial"/>
                <a:cs typeface="Times New Roman" panose="02020603050405020304" pitchFamily="18" charset="0"/>
              </a:rPr>
              <a:t>ReARMM</a:t>
            </a: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 ROC Drill, 22 Oct</a:t>
            </a:r>
            <a:endParaRPr lang="en-US" sz="1000" b="1" dirty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AMC CDRs Forum, 29 Oct (CG @ HSV)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FIP 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Program Review 3 Star GOSC back brief 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D4, 30 Oct 20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GPCC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: 26–31 Oct (Virtual) 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HQ IMCOM Newcomer’s Brief, 4 Nov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FIP Program Review w/D4, 13 Nov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Garrison 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Commanders Conference: 16-20 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Nov 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(Virtual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SSA Forum (1,2,5), 19 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Nov </a:t>
            </a:r>
            <a:endParaRPr lang="en-US" sz="10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MSC Update, 17 Dec</a:t>
            </a:r>
            <a:endParaRPr lang="en-US" sz="10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endParaRPr lang="en-US" sz="1000" b="1" dirty="0" smtClean="0"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30379" y="5278541"/>
            <a:ext cx="426680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>
                <a:latin typeface=" Arial"/>
                <a:cs typeface="Times New Roman" panose="02020603050405020304" pitchFamily="18" charset="0"/>
              </a:rPr>
              <a:t>AMC 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CUB: Every other Thursday 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>
                <a:latin typeface=" Arial"/>
                <a:cs typeface="Times New Roman" panose="02020603050405020304" pitchFamily="18" charset="0"/>
              </a:rPr>
              <a:t>AMC </a:t>
            </a:r>
            <a:r>
              <a:rPr lang="en-US" sz="900" b="1" dirty="0" err="1">
                <a:latin typeface=" Arial"/>
                <a:cs typeface="Times New Roman" panose="02020603050405020304" pitchFamily="18" charset="0"/>
              </a:rPr>
              <a:t>Cmd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 &amp; Staff: 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29 Oct (4</a:t>
            </a:r>
            <a:r>
              <a:rPr lang="en-US" sz="900" b="1" baseline="30000" dirty="0" smtClean="0">
                <a:latin typeface=" Arial"/>
                <a:cs typeface="Times New Roman" panose="02020603050405020304" pitchFamily="18" charset="0"/>
              </a:rPr>
              <a:t>th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 Thu of the month)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ORU: 18 Nov  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POM Off Site: 3 Dec</a:t>
            </a:r>
            <a:endParaRPr lang="en-US" sz="9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19708" y="3055859"/>
            <a:ext cx="4539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AMC Housing App – Pilot (FCKY &amp; USAG Bavaria)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>
                <a:latin typeface=" Arial"/>
                <a:cs typeface="Times New Roman" panose="02020603050405020304" pitchFamily="18" charset="0"/>
              </a:rPr>
              <a:t>Contract Management Review 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(w/G8/MICC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)</a:t>
            </a: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AMC OPORD 20-135, Reassignment of AMC Installations to IMCOM </a:t>
            </a: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Southwest 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Border Mission (TBD), Pending EXORD</a:t>
            </a: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CYS 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Hourly Care Pilot Locations (Meade, Belvoir, Hawaii, Wainwright, Bragg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)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Army Family Web Portal Launch – CLOUD Migration (AMC G6, IMCOM G6 &amp; G9)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574244"/>
            <a:ext cx="4404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+mj-lt"/>
                <a:cs typeface="Arial" charset="0"/>
              </a:rPr>
              <a:t>BG James S Moore/210-466-7566/ </a:t>
            </a:r>
            <a:r>
              <a:rPr lang="en-US" sz="1000" dirty="0" smtClean="0">
                <a:solidFill>
                  <a:prstClr val="black"/>
                </a:solidFill>
                <a:latin typeface="+mj-lt"/>
                <a:cs typeface="Arial" charset="0"/>
                <a:hlinkClick r:id="rId3"/>
              </a:rPr>
              <a:t>james.s.moore.mil@mail.mil</a:t>
            </a:r>
            <a:endParaRPr lang="en-US" sz="10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8852420">
            <a:off x="4649850" y="1663979"/>
            <a:ext cx="1279409" cy="307289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3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How we plan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Communicating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Decision Support Products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Planning &amp; Execution Support Products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Pre-Planning Installation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4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7" y="1101338"/>
            <a:ext cx="8195094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 </a:t>
            </a:r>
            <a:r>
              <a:rPr lang="en-US" sz="1400" dirty="0" smtClean="0"/>
              <a:t>ATS follows </a:t>
            </a:r>
            <a:r>
              <a:rPr lang="en-US" sz="1400" dirty="0" err="1" smtClean="0"/>
              <a:t>DoD</a:t>
            </a:r>
            <a:r>
              <a:rPr lang="en-US" sz="1400" dirty="0" smtClean="0"/>
              <a:t>, Army, and IMCOM guidance on following the DHS Homeland Security Exercise and Evaluation Guidelines (HSEEP) for exercise design and execution.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 </a:t>
            </a:r>
            <a:r>
              <a:rPr lang="en-US" sz="1400" dirty="0" smtClean="0"/>
              <a:t>Incorporates requirements outlined in:</a:t>
            </a:r>
          </a:p>
          <a:p>
            <a:pPr lvl="1"/>
            <a:r>
              <a:rPr lang="en-US" sz="1400" dirty="0" smtClean="0"/>
              <a:t>IMCOM OPORD 19-061 IMCOM FSE Program Implementation 21 Aug 2019</a:t>
            </a:r>
          </a:p>
          <a:p>
            <a:pPr lvl="1"/>
            <a:r>
              <a:rPr lang="en-US" sz="1400" dirty="0" smtClean="0"/>
              <a:t>Homeland </a:t>
            </a:r>
            <a:r>
              <a:rPr lang="en-US" sz="1400" dirty="0"/>
              <a:t>Security Presidential Directive 8, National Preparedness, 21 October 2011</a:t>
            </a:r>
          </a:p>
          <a:p>
            <a:pPr lvl="1"/>
            <a:r>
              <a:rPr lang="en-US" sz="1400" dirty="0" smtClean="0"/>
              <a:t>Homeland </a:t>
            </a:r>
            <a:r>
              <a:rPr lang="en-US" sz="1400" dirty="0"/>
              <a:t>Security Exercise and Evaluation Program Exercise Evaluation Program, April 2013</a:t>
            </a:r>
          </a:p>
          <a:p>
            <a:pPr lvl="1"/>
            <a:r>
              <a:rPr lang="en-US" sz="1400" dirty="0" smtClean="0"/>
              <a:t>National </a:t>
            </a:r>
            <a:r>
              <a:rPr lang="en-US" sz="1400" dirty="0"/>
              <a:t>Preparedness Goal, 2nd edition, June 2016</a:t>
            </a:r>
          </a:p>
          <a:p>
            <a:pPr lvl="1"/>
            <a:r>
              <a:rPr lang="en-US" sz="1400" dirty="0" err="1" smtClean="0"/>
              <a:t>DoDI</a:t>
            </a:r>
            <a:r>
              <a:rPr lang="en-US" sz="1400" dirty="0" smtClean="0"/>
              <a:t> </a:t>
            </a:r>
            <a:r>
              <a:rPr lang="en-US" sz="1400" dirty="0"/>
              <a:t>2000.16, </a:t>
            </a:r>
            <a:r>
              <a:rPr lang="en-US" sz="1400" dirty="0" err="1"/>
              <a:t>DoD</a:t>
            </a:r>
            <a:r>
              <a:rPr lang="en-US" sz="1400" dirty="0"/>
              <a:t> Antiterrorism (AT) Program, 5 May 2017</a:t>
            </a:r>
          </a:p>
          <a:p>
            <a:pPr lvl="1"/>
            <a:r>
              <a:rPr lang="en-US" sz="1400" dirty="0" err="1" smtClean="0"/>
              <a:t>DoDI</a:t>
            </a:r>
            <a:r>
              <a:rPr lang="en-US" sz="1400" dirty="0" smtClean="0"/>
              <a:t> </a:t>
            </a:r>
            <a:r>
              <a:rPr lang="en-US" sz="1400" dirty="0"/>
              <a:t>6055.17, Installation Emergency Management (IEM) Program, 31 August 2018</a:t>
            </a:r>
          </a:p>
          <a:p>
            <a:pPr lvl="1"/>
            <a:r>
              <a:rPr lang="en-US" sz="1400" dirty="0" smtClean="0"/>
              <a:t>FM </a:t>
            </a:r>
            <a:r>
              <a:rPr lang="en-US" sz="1400" dirty="0"/>
              <a:t>7-0, Train to Win in a Complex World, 5 October 2016</a:t>
            </a:r>
          </a:p>
          <a:p>
            <a:pPr lvl="1"/>
            <a:r>
              <a:rPr lang="en-US" sz="1400" dirty="0" smtClean="0"/>
              <a:t>AR </a:t>
            </a:r>
            <a:r>
              <a:rPr lang="en-US" sz="1400" dirty="0"/>
              <a:t>525-2, The Army Protection Program, 8 December 2014</a:t>
            </a:r>
          </a:p>
          <a:p>
            <a:pPr lvl="1"/>
            <a:r>
              <a:rPr lang="en-US" sz="1400" dirty="0" smtClean="0"/>
              <a:t>AR </a:t>
            </a:r>
            <a:r>
              <a:rPr lang="en-US" sz="1400" dirty="0"/>
              <a:t>525-13, Antiterrorism, 17 February 17</a:t>
            </a:r>
          </a:p>
          <a:p>
            <a:pPr lvl="1"/>
            <a:r>
              <a:rPr lang="en-US" sz="1400" dirty="0" smtClean="0"/>
              <a:t>AR </a:t>
            </a:r>
            <a:r>
              <a:rPr lang="en-US" sz="1400" dirty="0"/>
              <a:t>525-27, Army Emergency Management Program, 29 March2019</a:t>
            </a:r>
          </a:p>
          <a:p>
            <a:pPr lvl="1"/>
            <a:r>
              <a:rPr lang="en-US" sz="1400" dirty="0" smtClean="0"/>
              <a:t>Army </a:t>
            </a:r>
            <a:r>
              <a:rPr lang="en-US" sz="1400" dirty="0"/>
              <a:t>Doctrine Publication (ADP) 7-0, Training Units and Developing Leaders, 29 August 2018</a:t>
            </a:r>
          </a:p>
          <a:p>
            <a:pPr lvl="1"/>
            <a:r>
              <a:rPr lang="en-US" sz="1400" dirty="0" smtClean="0"/>
              <a:t>DA </a:t>
            </a:r>
            <a:r>
              <a:rPr lang="en-US" sz="1400" dirty="0"/>
              <a:t>PAM 525-27, Army Emergency Management Program, 20 September 2012</a:t>
            </a:r>
          </a:p>
          <a:p>
            <a:pPr lvl="1"/>
            <a:r>
              <a:rPr lang="en-US" sz="1400" dirty="0" smtClean="0"/>
              <a:t>TRADOC </a:t>
            </a:r>
            <a:r>
              <a:rPr lang="en-US" sz="1400" dirty="0"/>
              <a:t>PAM 525-3-1, The US Army in Multi-Domain Operations 2028, 16 December 18</a:t>
            </a:r>
          </a:p>
          <a:p>
            <a:pPr lvl="1"/>
            <a:r>
              <a:rPr lang="en-US" sz="1400" dirty="0" smtClean="0"/>
              <a:t>HQDA </a:t>
            </a:r>
            <a:r>
              <a:rPr lang="en-US" sz="1400" dirty="0"/>
              <a:t>EXORD 067-19 – Army Campaign Plan 2019</a:t>
            </a:r>
            <a:r>
              <a:rPr lang="en-US" sz="1400" dirty="0" smtClean="0"/>
              <a:t>+.</a:t>
            </a:r>
          </a:p>
          <a:p>
            <a:pPr lvl="1"/>
            <a:r>
              <a:rPr lang="en-US" sz="1400" dirty="0" smtClean="0"/>
              <a:t>IMCOM Exercise &amp; Evaluation Guidelines 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 in Standardized Planning &amp; Execution Processes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6760" y="591864"/>
            <a:ext cx="7470627" cy="369332"/>
          </a:xfrm>
        </p:spPr>
        <p:txBody>
          <a:bodyPr/>
          <a:lstStyle/>
          <a:p>
            <a:r>
              <a:rPr lang="en-US" dirty="0" smtClean="0"/>
              <a:t>Regulatory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604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The PO&amp;AM – Program of Objectives and Milestones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IPRs </a:t>
            </a:r>
            <a:r>
              <a:rPr lang="en-US" sz="1600" dirty="0" smtClean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Monthly to Weekly– tracks progress of planning effort – ensures synchronization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Concept and Objectives Meeting (C&amp;O) 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Soon!  Establishes the exercise design – initiates planning with key planners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Initial Planning Meeting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Follows C&amp;O – with Directorate/Participant Trusted Agents to Introduce the plan,  establish work assignments, identify subordinate (SMART) training objectives 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Mid-Term Planning Meeting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Making Sausage, MSEL Development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Final Planning Meeting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Conditions Check prior to execution</a:t>
            </a: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Exercise!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Coordinate with Evaluation team to brief exercise objectives, construct, core capabilities </a:t>
            </a:r>
          </a:p>
          <a:p>
            <a:pPr lvl="2">
              <a:lnSpc>
                <a:spcPct val="120000"/>
              </a:lnSpc>
            </a:pPr>
            <a:endParaRPr lang="en-US" sz="1400" dirty="0" smtClean="0"/>
          </a:p>
          <a:p>
            <a:pPr marL="339725" lvl="1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we work as a team!  Combining the JELC with HSEEP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791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8" y="888521"/>
            <a:ext cx="8779902" cy="485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Front page </a:t>
            </a:r>
            <a:r>
              <a:rPr lang="en-US" dirty="0" smtClean="0">
                <a:solidFill>
                  <a:srgbClr val="FF0000"/>
                </a:solidFill>
              </a:rPr>
              <a:t>viewable by all planners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6760" y="591863"/>
            <a:ext cx="7470627" cy="369332"/>
          </a:xfrm>
        </p:spPr>
        <p:txBody>
          <a:bodyPr/>
          <a:lstStyle/>
          <a:p>
            <a:r>
              <a:rPr lang="en-US" dirty="0"/>
              <a:t>The Quad (+) Chart Front Page</a:t>
            </a:r>
          </a:p>
        </p:txBody>
      </p:sp>
      <p:sp>
        <p:nvSpPr>
          <p:cNvPr id="7" name="TextBox 6"/>
          <p:cNvSpPr txBox="1"/>
          <p:nvPr/>
        </p:nvSpPr>
        <p:spPr>
          <a:xfrm rot="19354935">
            <a:off x="2147977" y="2680058"/>
            <a:ext cx="4537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EXAMPLE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759" y="961197"/>
            <a:ext cx="8126085" cy="4853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15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Support Products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Viewable by </a:t>
            </a:r>
            <a:r>
              <a:rPr lang="en-US" dirty="0" smtClean="0">
                <a:solidFill>
                  <a:srgbClr val="FF0000"/>
                </a:solidFill>
              </a:rPr>
              <a:t>Key Planners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Installation Leadership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Quad (+) Chart </a:t>
            </a:r>
            <a:r>
              <a:rPr lang="en-US" dirty="0" smtClean="0"/>
              <a:t>Back </a:t>
            </a:r>
            <a:r>
              <a:rPr lang="en-US" dirty="0"/>
              <a:t>Page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4589" y="1656711"/>
            <a:ext cx="791042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Scenario: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Pre-exercise intel updates create conditions to raise FPCON levels.  Coordinated Attacks create a MASCAL and multiple fatality event and hostages at the soldier support center, shutting down operations and creating a complex response operation requiring the Eagle Guard IRF to employ.  A concurrent dirty bomb is discovered entering Gate 7 complicates response efforts and employment of EOD and evacuation of housing areas. 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Expected Response Activities: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Extensive LE/Fire/EMS response (MOU/MOA partner involvement), FPCON change, EOD &amp; CID involvement (hostage negotiation), Fatality Management and Critical Transportation, accountability drills, partner agency coordination.  Significant PAO activities (JIC).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Operational Risk (Exercise Risk to Mission Assurance):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If the functions at the Soldier Support Center participate as a validation of their EM Plan, services would be disrupted for one day for the FSE.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Risk: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N/A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759" y="961197"/>
            <a:ext cx="8126085" cy="4853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907287"/>
            <a:ext cx="9144000" cy="804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354935">
            <a:off x="2147977" y="2680058"/>
            <a:ext cx="4537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EXAMPLE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7002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6760" y="1104175"/>
            <a:ext cx="8212349" cy="33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Products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Vignettes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1" y="977521"/>
            <a:ext cx="7750832" cy="5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3709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64E6EEB9B08439C4CAF57A8376C4E" ma:contentTypeVersion="4" ma:contentTypeDescription="Create a new document." ma:contentTypeScope="" ma:versionID="5d3c1c155536a1a88dec62639246bc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208416b8a67de3dd357de318afa7e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F3FB5C41-B3E3-4438-B31E-E69AFE4BC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87DDFF-D288-43B3-9099-279B39DE680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3344</TotalTime>
  <Words>1447</Words>
  <Application>Microsoft Office PowerPoint</Application>
  <PresentationFormat>On-screen Show (4:3)</PresentationFormat>
  <Paragraphs>198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 Arial</vt:lpstr>
      <vt:lpstr>Arial</vt:lpstr>
      <vt:lpstr>Calibri</vt:lpstr>
      <vt:lpstr>Times New Roman</vt:lpstr>
      <vt:lpstr>Wingdings</vt:lpstr>
      <vt:lpstr>MSC Theme</vt:lpstr>
      <vt:lpstr>USAG Rock Island Arsenal</vt:lpstr>
      <vt:lpstr>HQDA EXORD 067-19</vt:lpstr>
      <vt:lpstr>PowerPoint Presentation</vt:lpstr>
      <vt:lpstr>Agenda</vt:lpstr>
      <vt:lpstr>How we plan</vt:lpstr>
      <vt:lpstr>Communicating</vt:lpstr>
      <vt:lpstr>Decision Support Products</vt:lpstr>
      <vt:lpstr>Decision Support Products</vt:lpstr>
      <vt:lpstr>Decision Support Products</vt:lpstr>
      <vt:lpstr>Planning &amp; Execution Support Products</vt:lpstr>
      <vt:lpstr>Planning &amp; Execution Support Products</vt:lpstr>
      <vt:lpstr>Planning &amp; Execution Support Products</vt:lpstr>
      <vt:lpstr>Pre-Planning Installation Review </vt:lpstr>
      <vt:lpstr>Contact Information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Houston, Michael K Mr CIV USA IMCOM HQ </cp:lastModifiedBy>
  <cp:revision>99</cp:revision>
  <cp:lastPrinted>2019-07-25T15:30:01Z</cp:lastPrinted>
  <dcterms:created xsi:type="dcterms:W3CDTF">2017-05-18T14:22:46Z</dcterms:created>
  <dcterms:modified xsi:type="dcterms:W3CDTF">2020-11-20T21:04:55Z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0x01010072264E6EEB9B08439C4CAF57A8376C4E</vt:lpwstr>
  </property>
</Properties>
</file>