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5"/>
  </p:sldMasterIdLst>
  <p:notesMasterIdLst>
    <p:notesMasterId r:id="rId22"/>
  </p:notesMasterIdLst>
  <p:sldIdLst>
    <p:sldId id="264" r:id="rId6"/>
    <p:sldId id="392" r:id="rId7"/>
    <p:sldId id="385" r:id="rId8"/>
    <p:sldId id="386" r:id="rId9"/>
    <p:sldId id="393" r:id="rId10"/>
    <p:sldId id="352" r:id="rId11"/>
    <p:sldId id="394" r:id="rId12"/>
    <p:sldId id="371" r:id="rId13"/>
    <p:sldId id="372" r:id="rId14"/>
    <p:sldId id="373" r:id="rId15"/>
    <p:sldId id="380" r:id="rId16"/>
    <p:sldId id="375" r:id="rId17"/>
    <p:sldId id="389" r:id="rId18"/>
    <p:sldId id="391" r:id="rId19"/>
    <p:sldId id="390" r:id="rId20"/>
    <p:sldId id="387" r:id="rId21"/>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Huber" initials="DWH" lastIdx="2" clrIdx="0">
    <p:extLst>
      <p:ext uri="{19B8F6BF-5375-455C-9EA6-DF929625EA0E}">
        <p15:presenceInfo xmlns:p15="http://schemas.microsoft.com/office/powerpoint/2012/main" userId="Dan Hub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5" autoAdjust="0"/>
    <p:restoredTop sz="94717" autoAdjust="0"/>
  </p:normalViewPr>
  <p:slideViewPr>
    <p:cSldViewPr snapToGrid="0">
      <p:cViewPr varScale="1">
        <p:scale>
          <a:sx n="112" d="100"/>
          <a:sy n="112" d="100"/>
        </p:scale>
        <p:origin x="1506" y="10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829" tIns="46415" rIns="92829" bIns="46415" rtlCol="0"/>
          <a:lstStyle>
            <a:lvl1pPr algn="l">
              <a:defRPr sz="1200"/>
            </a:lvl1pPr>
          </a:lstStyle>
          <a:p>
            <a:endParaRPr lang="en-US" dirty="0"/>
          </a:p>
        </p:txBody>
      </p:sp>
      <p:sp>
        <p:nvSpPr>
          <p:cNvPr id="3" name="Date Placeholder 2"/>
          <p:cNvSpPr>
            <a:spLocks noGrp="1"/>
          </p:cNvSpPr>
          <p:nvPr>
            <p:ph type="dt" idx="1"/>
          </p:nvPr>
        </p:nvSpPr>
        <p:spPr>
          <a:xfrm>
            <a:off x="3936769" y="0"/>
            <a:ext cx="3011699" cy="463408"/>
          </a:xfrm>
          <a:prstGeom prst="rect">
            <a:avLst/>
          </a:prstGeom>
        </p:spPr>
        <p:txBody>
          <a:bodyPr vert="horz" lIns="92829" tIns="46415" rIns="92829" bIns="46415" rtlCol="0"/>
          <a:lstStyle>
            <a:lvl1pPr algn="r">
              <a:defRPr sz="1200"/>
            </a:lvl1pPr>
          </a:lstStyle>
          <a:p>
            <a:fld id="{C1E4B8CC-50C6-460D-A937-1D42699A48E1}" type="datetimeFigureOut">
              <a:rPr lang="en-US" smtClean="0"/>
              <a:t>12/4/2020</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829" tIns="46415" rIns="92829" bIns="46415" rtlCol="0" anchor="ctr"/>
          <a:lstStyle/>
          <a:p>
            <a:endParaRPr lang="en-US" dirty="0"/>
          </a:p>
        </p:txBody>
      </p:sp>
      <p:sp>
        <p:nvSpPr>
          <p:cNvPr id="5" name="Notes Placeholder 4"/>
          <p:cNvSpPr>
            <a:spLocks noGrp="1"/>
          </p:cNvSpPr>
          <p:nvPr>
            <p:ph type="body" sz="quarter" idx="3"/>
          </p:nvPr>
        </p:nvSpPr>
        <p:spPr>
          <a:xfrm>
            <a:off x="695008" y="4444861"/>
            <a:ext cx="5560060" cy="3636704"/>
          </a:xfrm>
          <a:prstGeom prst="rect">
            <a:avLst/>
          </a:prstGeom>
        </p:spPr>
        <p:txBody>
          <a:bodyPr vert="horz" lIns="92829" tIns="46415" rIns="92829"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70"/>
            <a:ext cx="3011699" cy="463407"/>
          </a:xfrm>
          <a:prstGeom prst="rect">
            <a:avLst/>
          </a:prstGeom>
        </p:spPr>
        <p:txBody>
          <a:bodyPr vert="horz" lIns="92829" tIns="46415" rIns="92829"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70"/>
            <a:ext cx="3011699" cy="463407"/>
          </a:xfrm>
          <a:prstGeom prst="rect">
            <a:avLst/>
          </a:prstGeom>
        </p:spPr>
        <p:txBody>
          <a:bodyPr vert="horz" lIns="92829" tIns="46415" rIns="92829" bIns="46415" rtlCol="0" anchor="b"/>
          <a:lstStyle>
            <a:lvl1pPr algn="r">
              <a:defRPr sz="1200"/>
            </a:lvl1pPr>
          </a:lstStyle>
          <a:p>
            <a:fld id="{13AFE1A4-0A45-453D-A823-FBDE329F22DD}" type="slidenum">
              <a:rPr lang="en-US" smtClean="0"/>
              <a:t>‹#›</a:t>
            </a:fld>
            <a:endParaRPr lang="en-US" dirty="0"/>
          </a:p>
        </p:txBody>
      </p:sp>
    </p:spTree>
    <p:extLst>
      <p:ext uri="{BB962C8B-B14F-4D97-AF65-F5344CB8AC3E}">
        <p14:creationId xmlns:p14="http://schemas.microsoft.com/office/powerpoint/2010/main" val="196148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a:t>
            </a:fld>
            <a:endParaRPr lang="en-US" dirty="0"/>
          </a:p>
        </p:txBody>
      </p:sp>
    </p:spTree>
    <p:extLst>
      <p:ext uri="{BB962C8B-B14F-4D97-AF65-F5344CB8AC3E}">
        <p14:creationId xmlns:p14="http://schemas.microsoft.com/office/powerpoint/2010/main" val="219241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4</a:t>
            </a:fld>
            <a:endParaRPr lang="en-US" dirty="0"/>
          </a:p>
        </p:txBody>
      </p:sp>
    </p:spTree>
    <p:extLst>
      <p:ext uri="{BB962C8B-B14F-4D97-AF65-F5344CB8AC3E}">
        <p14:creationId xmlns:p14="http://schemas.microsoft.com/office/powerpoint/2010/main" val="1579873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9144000" cy="3162300"/>
          </a:xfrm>
          <a:prstGeom prst="rect">
            <a:avLst/>
          </a:prstGeom>
        </p:spPr>
      </p:pic>
      <p:sp>
        <p:nvSpPr>
          <p:cNvPr id="3" name="Subtitle 2"/>
          <p:cNvSpPr>
            <a:spLocks noGrp="1"/>
          </p:cNvSpPr>
          <p:nvPr>
            <p:ph type="subTitle" idx="1"/>
          </p:nvPr>
        </p:nvSpPr>
        <p:spPr>
          <a:xfrm>
            <a:off x="511744" y="5863173"/>
            <a:ext cx="7155611" cy="332399"/>
          </a:xfr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2" name="Title 1"/>
          <p:cNvSpPr>
            <a:spLocks noGrp="1"/>
          </p:cNvSpPr>
          <p:nvPr>
            <p:ph type="ctrTitle"/>
          </p:nvPr>
        </p:nvSpPr>
        <p:spPr>
          <a:xfrm>
            <a:off x="511744" y="5366881"/>
            <a:ext cx="7155611" cy="484748"/>
          </a:xfr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smtClean="0"/>
              <a:t>Click to edit Master title style</a:t>
            </a:r>
            <a:endParaRPr lang="en-US" dirty="0"/>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744" y="0"/>
            <a:ext cx="1495425" cy="1857375"/>
          </a:xfrm>
          <a:prstGeom prst="rect">
            <a:avLst/>
          </a:prstGeom>
        </p:spPr>
      </p:pic>
      <p:sp>
        <p:nvSpPr>
          <p:cNvPr id="11" name="Classification Lower"/>
          <p:cNvSpPr txBox="1">
            <a:spLocks/>
          </p:cNvSpPr>
          <p:nvPr userDrawn="1"/>
        </p:nvSpPr>
        <p:spPr>
          <a:xfrm>
            <a:off x="0" y="6724790"/>
            <a:ext cx="8515350" cy="138499"/>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1" dirty="0" smtClean="0"/>
              <a:t>UNCLASSIFIED/CUI</a:t>
            </a:r>
            <a:endParaRPr lang="en-US" sz="900" b="1" dirty="0"/>
          </a:p>
        </p:txBody>
      </p:sp>
      <p:sp>
        <p:nvSpPr>
          <p:cNvPr id="12" name="Classification Top"/>
          <p:cNvSpPr txBox="1">
            <a:spLocks/>
          </p:cNvSpPr>
          <p:nvPr userDrawn="1"/>
        </p:nvSpPr>
        <p:spPr>
          <a:xfrm>
            <a:off x="72009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UNCLASSIFIED//CUI</a:t>
            </a:r>
            <a:endParaRPr lang="en-US" sz="900" b="1" dirty="0">
              <a:solidFill>
                <a:schemeClr val="bg1"/>
              </a:solidFill>
            </a:endParaRP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78256" y="4089863"/>
            <a:ext cx="914433" cy="835182"/>
          </a:xfrm>
          <a:prstGeom prst="rect">
            <a:avLst/>
          </a:prstGeom>
        </p:spPr>
      </p:pic>
    </p:spTree>
    <p:extLst>
      <p:ext uri="{BB962C8B-B14F-4D97-AF65-F5344CB8AC3E}">
        <p14:creationId xmlns:p14="http://schemas.microsoft.com/office/powerpoint/2010/main" val="171503200"/>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582375"/>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SC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8754" y="2471681"/>
            <a:ext cx="7886700" cy="1421928"/>
          </a:xfrm>
        </p:spPr>
        <p:txBody>
          <a:bodyPr anchor="b"/>
          <a:lstStyle>
            <a:lvl1pPr>
              <a:defRPr sz="48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2237710"/>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MSC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2883443"/>
      </p:ext>
    </p:extLst>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MSC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248"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8515512"/>
      </p:ext>
    </p:extLst>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MSC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7"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474857662"/>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3543300" y="6484521"/>
            <a:ext cx="20574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b="1">
                <a:solidFill>
                  <a:srgbClr val="00B050"/>
                </a:solidFill>
              </a:rPr>
              <a:t>UNCLASSIFIED</a:t>
            </a:r>
            <a:endParaRPr lang="en-US"/>
          </a:p>
          <a:p>
            <a:fld id="{CB1BF80D-D37A-4D35-A922-8648259FCD9C}" type="slidenum">
              <a:rPr lang="en-US" smtClean="0">
                <a:solidFill>
                  <a:schemeClr val="tx1"/>
                </a:solidFill>
              </a:rPr>
              <a:pPr/>
              <a:t>‹#›</a:t>
            </a:fld>
            <a:r>
              <a:rPr lang="en-US">
                <a:solidFill>
                  <a:schemeClr val="tx1"/>
                </a:solidFill>
              </a:rPr>
              <a:t> of XX</a:t>
            </a:r>
            <a:endParaRPr lang="en-US" dirty="0">
              <a:solidFill>
                <a:schemeClr val="tx1"/>
              </a:solidFill>
            </a:endParaRPr>
          </a:p>
        </p:txBody>
      </p:sp>
      <p:sp>
        <p:nvSpPr>
          <p:cNvPr id="8" name="Footer Placeholder 4"/>
          <p:cNvSpPr>
            <a:spLocks noGrp="1"/>
          </p:cNvSpPr>
          <p:nvPr>
            <p:ph type="ftr" sz="quarter" idx="3"/>
          </p:nvPr>
        </p:nvSpPr>
        <p:spPr>
          <a:xfrm>
            <a:off x="13035" y="6488657"/>
            <a:ext cx="30861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dirty="0"/>
          </a:p>
        </p:txBody>
      </p:sp>
      <p:sp>
        <p:nvSpPr>
          <p:cNvPr id="9" name="Date Placeholder 3"/>
          <p:cNvSpPr>
            <a:spLocks noGrp="1"/>
          </p:cNvSpPr>
          <p:nvPr>
            <p:ph type="dt" sz="half" idx="2"/>
          </p:nvPr>
        </p:nvSpPr>
        <p:spPr>
          <a:xfrm>
            <a:off x="7051507" y="6468478"/>
            <a:ext cx="2057400" cy="365125"/>
          </a:xfrm>
          <a:prstGeom prst="rect">
            <a:avLst/>
          </a:prstGeom>
        </p:spPr>
        <p:txBody>
          <a:bodyPr vert="horz" lIns="91440" tIns="45720" rIns="91440" bIns="45720" rtlCol="0" anchor="b"/>
          <a:lstStyle>
            <a:lvl1pPr algn="r">
              <a:defRPr sz="1000">
                <a:solidFill>
                  <a:schemeClr val="tx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19583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71135"/>
            <a:ext cx="6858000" cy="1338828"/>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67756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6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SC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38591226"/>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SC 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0488"/>
            <a:ext cx="8307388"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136198205"/>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3671473208"/>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461477913"/>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3917278634"/>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SC Title, Sub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3599260183"/>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SC 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4270549383"/>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SC 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1802698757"/>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5969977"/>
            <a:ext cx="9144000" cy="923925"/>
          </a:xfrm>
          <a:prstGeom prst="rect">
            <a:avLst/>
          </a:prstGeom>
        </p:spPr>
      </p:pic>
      <p:pic>
        <p:nvPicPr>
          <p:cNvPr id="10" name="TopBa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2" name="Title Placeholder 1"/>
          <p:cNvSpPr>
            <a:spLocks noGrp="1"/>
          </p:cNvSpPr>
          <p:nvPr>
            <p:ph type="title"/>
          </p:nvPr>
        </p:nvSpPr>
        <p:spPr bwMode="gray">
          <a:xfrm>
            <a:off x="836761" y="99565"/>
            <a:ext cx="7955280" cy="480131"/>
          </a:xfrm>
          <a:prstGeom prst="rect">
            <a:avLst/>
          </a:prstGeom>
        </p:spPr>
        <p:txBody>
          <a:bodyPr vert="horz" lIns="182880" tIns="45720" rIns="91440" bIns="45720" rtlCol="0" anchor="t" anchorCtr="0">
            <a:spAutoFit/>
          </a:bodyPr>
          <a:lstStyle/>
          <a:p>
            <a:pPr marL="0" lvl="0"/>
            <a:r>
              <a:rPr lang="en-US" dirty="0" smtClean="0"/>
              <a:t>Redstone Arsenal AT/FP Overview</a:t>
            </a:r>
            <a:endParaRPr lang="en-US" dirty="0"/>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4959258" y="6124162"/>
            <a:ext cx="2061557" cy="307777"/>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dirty="0" smtClean="0"/>
              <a:t>	</a:t>
            </a:r>
            <a:endParaRPr lang="en-US" sz="1000" b="1" dirty="0" smtClean="0">
              <a:latin typeface="Arial" panose="020B0604020202020204" pitchFamily="34" charset="0"/>
              <a:cs typeface="Arial" panose="020B0604020202020204" pitchFamily="34" charset="0"/>
            </a:endParaRPr>
          </a:p>
          <a:p>
            <a:pPr algn="r"/>
            <a:endParaRPr lang="en-US" sz="1000" b="1" dirty="0"/>
          </a:p>
        </p:txBody>
      </p:sp>
      <p:sp>
        <p:nvSpPr>
          <p:cNvPr id="7" name="Classification Top"/>
          <p:cNvSpPr txBox="1">
            <a:spLocks/>
          </p:cNvSpPr>
          <p:nvPr userDrawn="1"/>
        </p:nvSpPr>
        <p:spPr bwMode="gray">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CUI</a:t>
            </a:r>
            <a:endParaRPr lang="en-US" sz="900" b="1" dirty="0">
              <a:solidFill>
                <a:schemeClr val="bg1"/>
              </a:solidFill>
            </a:endParaRPr>
          </a:p>
        </p:txBody>
      </p:sp>
      <p:pic>
        <p:nvPicPr>
          <p:cNvPr id="11" name="Picture 1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296101" y="6054652"/>
            <a:ext cx="659247" cy="602112"/>
          </a:xfrm>
          <a:prstGeom prst="rect">
            <a:avLst/>
          </a:prstGeom>
        </p:spPr>
      </p:pic>
      <p:sp>
        <p:nvSpPr>
          <p:cNvPr id="15" name="Rectangle 14"/>
          <p:cNvSpPr/>
          <p:nvPr userDrawn="1"/>
        </p:nvSpPr>
        <p:spPr>
          <a:xfrm>
            <a:off x="0" y="6647681"/>
            <a:ext cx="3683971" cy="246221"/>
          </a:xfrm>
          <a:prstGeom prst="rect">
            <a:avLst/>
          </a:prstGeom>
        </p:spPr>
        <p:txBody>
          <a:bodyPr wrap="square">
            <a:spAutoFit/>
          </a:bodyPr>
          <a:lstStyle/>
          <a:p>
            <a:pPr algn="l" defTabSz="457200" fontAlgn="base">
              <a:spcBef>
                <a:spcPct val="0"/>
              </a:spcBef>
              <a:spcAft>
                <a:spcPct val="0"/>
              </a:spcAft>
            </a:pPr>
            <a:r>
              <a:rPr lang="en-US" sz="1000" dirty="0" smtClean="0">
                <a:solidFill>
                  <a:prstClr val="black"/>
                </a:solidFill>
                <a:latin typeface="Arial" charset="0"/>
                <a:cs typeface="Arial" charset="0"/>
              </a:rPr>
              <a:t>Tamilene</a:t>
            </a:r>
            <a:r>
              <a:rPr lang="en-US" sz="1000" baseline="0" dirty="0" smtClean="0">
                <a:solidFill>
                  <a:prstClr val="black"/>
                </a:solidFill>
                <a:latin typeface="Arial" charset="0"/>
                <a:cs typeface="Arial" charset="0"/>
              </a:rPr>
              <a:t> Black </a:t>
            </a:r>
            <a:r>
              <a:rPr lang="en-US" sz="1000" dirty="0" smtClean="0">
                <a:solidFill>
                  <a:prstClr val="black"/>
                </a:solidFill>
                <a:latin typeface="Arial" charset="0"/>
                <a:cs typeface="Arial" charset="0"/>
              </a:rPr>
              <a:t>256-842-5453/</a:t>
            </a:r>
            <a:r>
              <a:rPr lang="en-US" sz="1000" baseline="0" dirty="0" smtClean="0">
                <a:solidFill>
                  <a:prstClr val="black"/>
                </a:solidFill>
                <a:latin typeface="Arial" charset="0"/>
                <a:cs typeface="Arial" charset="0"/>
              </a:rPr>
              <a:t> tamilene.black.civ@mail.mil</a:t>
            </a:r>
            <a:endParaRPr lang="en-US" sz="1000" dirty="0">
              <a:solidFill>
                <a:prstClr val="black"/>
              </a:solidFill>
              <a:latin typeface="Arial" charset="0"/>
              <a:cs typeface="Arial" charset="0"/>
            </a:endParaRPr>
          </a:p>
        </p:txBody>
      </p:sp>
    </p:spTree>
    <p:extLst>
      <p:ext uri="{BB962C8B-B14F-4D97-AF65-F5344CB8AC3E}">
        <p14:creationId xmlns:p14="http://schemas.microsoft.com/office/powerpoint/2010/main" val="19996787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98" r:id="rId5"/>
    <p:sldLayoutId id="2147483699" r:id="rId6"/>
    <p:sldLayoutId id="2147483700" r:id="rId7"/>
    <p:sldLayoutId id="2147483703" r:id="rId8"/>
    <p:sldLayoutId id="2147483701" r:id="rId9"/>
    <p:sldLayoutId id="2147483680" r:id="rId10"/>
    <p:sldLayoutId id="2147483681" r:id="rId11"/>
    <p:sldLayoutId id="2147483682" r:id="rId12"/>
    <p:sldLayoutId id="2147483683" r:id="rId13"/>
    <p:sldLayoutId id="2147483684" r:id="rId14"/>
    <p:sldLayoutId id="2147483704" r:id="rId15"/>
    <p:sldLayoutId id="2147483705" r:id="rId16"/>
    <p:sldLayoutId id="2147483706" r:id="rId17"/>
  </p:sldLayoutIdLst>
  <p:transition spd="slow">
    <p:fade/>
  </p:transition>
  <p:timing>
    <p:tnLst>
      <p:par>
        <p:cTn id="1" dur="indefinite" restart="never" nodeType="tmRoot"/>
      </p:par>
    </p:tnLst>
  </p:timing>
  <p:hf hdr="0" dt="0"/>
  <p:txStyles>
    <p:titleStyle>
      <a:lvl1pPr marL="0" algn="l" defTabSz="914400" rtl="0" eaLnBrk="1" latinLnBrk="0" hangingPunct="1">
        <a:lnSpc>
          <a:spcPct val="90000"/>
        </a:lnSpc>
        <a:spcBef>
          <a:spcPct val="0"/>
        </a:spcBef>
        <a:buNone/>
        <a:defRPr lang="en-US" sz="2800" b="1" kern="1200" baseline="0" dirty="0">
          <a:solidFill>
            <a:schemeClr val="bg1"/>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6271828"/>
            <a:ext cx="1543050" cy="369332"/>
          </a:xfrm>
          <a:prstGeom prst="rect">
            <a:avLst/>
          </a:prstGeom>
          <a:noFill/>
        </p:spPr>
        <p:txBody>
          <a:bodyPr wrap="square" rtlCol="0">
            <a:spAutoFit/>
          </a:bodyPr>
          <a:lstStyle/>
          <a:p>
            <a:r>
              <a:rPr lang="en-US" sz="900" dirty="0" smtClean="0">
                <a:latin typeface="Arial" pitchFamily="34" charset="0"/>
                <a:cs typeface="Arial" pitchFamily="34" charset="0"/>
              </a:rPr>
              <a:t>Version Number 2</a:t>
            </a:r>
          </a:p>
          <a:p>
            <a:r>
              <a:rPr lang="en-US" sz="900" dirty="0" smtClean="0">
                <a:latin typeface="Arial" pitchFamily="34" charset="0"/>
                <a:cs typeface="Arial" pitchFamily="34" charset="0"/>
              </a:rPr>
              <a:t>As of 2 December 2020</a:t>
            </a:r>
            <a:endParaRPr lang="en-US" sz="900" dirty="0">
              <a:latin typeface="Arial" pitchFamily="34" charset="0"/>
              <a:cs typeface="Arial" pitchFamily="34" charset="0"/>
            </a:endParaRPr>
          </a:p>
        </p:txBody>
      </p:sp>
      <p:sp>
        <p:nvSpPr>
          <p:cNvPr id="13" name="TextBox 12"/>
          <p:cNvSpPr txBox="1"/>
          <p:nvPr/>
        </p:nvSpPr>
        <p:spPr>
          <a:xfrm>
            <a:off x="6508893" y="5776226"/>
            <a:ext cx="2819400" cy="800219"/>
          </a:xfrm>
          <a:prstGeom prst="rect">
            <a:avLst/>
          </a:prstGeom>
          <a:noFill/>
        </p:spPr>
        <p:txBody>
          <a:bodyPr wrap="square" rtlCol="0">
            <a:spAutoFit/>
          </a:bodyPr>
          <a:lstStyle/>
          <a:p>
            <a:pPr algn="ctr"/>
            <a:r>
              <a:rPr lang="en-US" b="1" dirty="0" smtClean="0">
                <a:latin typeface="Arial" pitchFamily="34" charset="0"/>
                <a:cs typeface="Arial" pitchFamily="34" charset="0"/>
              </a:rPr>
              <a:t>       Tamilene Black</a:t>
            </a:r>
          </a:p>
          <a:p>
            <a:pPr algn="ctr"/>
            <a:r>
              <a:rPr lang="en-US" sz="1400" b="1" dirty="0" smtClean="0">
                <a:latin typeface="Arial" pitchFamily="34" charset="0"/>
                <a:cs typeface="Arial" pitchFamily="34" charset="0"/>
              </a:rPr>
              <a:t> EM Specialist</a:t>
            </a:r>
          </a:p>
          <a:p>
            <a:pPr algn="ctr"/>
            <a:r>
              <a:rPr lang="en-US" sz="1400" b="1" dirty="0" smtClean="0">
                <a:latin typeface="Arial" pitchFamily="34" charset="0"/>
                <a:cs typeface="Arial" pitchFamily="34" charset="0"/>
              </a:rPr>
              <a:t>USAG-R DO  </a:t>
            </a:r>
            <a:endParaRPr lang="en-US" sz="1400" b="1" dirty="0">
              <a:latin typeface="Arial" pitchFamily="34" charset="0"/>
              <a:cs typeface="Arial" pitchFamily="34" charset="0"/>
            </a:endParaRPr>
          </a:p>
        </p:txBody>
      </p:sp>
      <p:sp>
        <p:nvSpPr>
          <p:cNvPr id="10" name="Title 9"/>
          <p:cNvSpPr>
            <a:spLocks noGrp="1"/>
          </p:cNvSpPr>
          <p:nvPr>
            <p:ph type="ctrTitle"/>
          </p:nvPr>
        </p:nvSpPr>
        <p:spPr>
          <a:xfrm>
            <a:off x="100403" y="5032176"/>
            <a:ext cx="9144000" cy="1163395"/>
          </a:xfrm>
        </p:spPr>
        <p:txBody>
          <a:bodyPr/>
          <a:lstStyle/>
          <a:p>
            <a:pPr>
              <a:defRPr/>
            </a:pPr>
            <a:r>
              <a:rPr lang="en-US" sz="2800" dirty="0">
                <a:solidFill>
                  <a:sysClr val="windowText" lastClr="000000"/>
                </a:solidFill>
              </a:rPr>
              <a:t>FY21 Full Scale Exercise (FSE) Tornado</a:t>
            </a:r>
            <a:r>
              <a:rPr lang="en-US" sz="2800" dirty="0">
                <a:solidFill>
                  <a:schemeClr val="bg1">
                    <a:lumMod val="95000"/>
                  </a:schemeClr>
                </a:solidFill>
              </a:rPr>
              <a:t/>
            </a:r>
            <a:br>
              <a:rPr lang="en-US" sz="2800" dirty="0">
                <a:solidFill>
                  <a:schemeClr val="bg1">
                    <a:lumMod val="95000"/>
                  </a:schemeClr>
                </a:solidFill>
              </a:rPr>
            </a:br>
            <a:r>
              <a:rPr lang="en-US" sz="2800" dirty="0">
                <a:solidFill>
                  <a:sysClr val="windowText" lastClr="000000"/>
                </a:solidFill>
              </a:rPr>
              <a:t>Overview </a:t>
            </a:r>
            <a:r>
              <a:rPr lang="en-US" sz="2800" dirty="0" smtClean="0">
                <a:solidFill>
                  <a:sysClr val="windowText" lastClr="000000"/>
                </a:solidFill>
              </a:rPr>
              <a:t>2 December 2020</a:t>
            </a:r>
            <a:r>
              <a:rPr lang="en-US" sz="2800" dirty="0">
                <a:solidFill>
                  <a:sysClr val="windowText" lastClr="000000"/>
                </a:solidFill>
              </a:rPr>
              <a:t/>
            </a:r>
            <a:br>
              <a:rPr lang="en-US" sz="2800" dirty="0">
                <a:solidFill>
                  <a:sysClr val="windowText" lastClr="000000"/>
                </a:solidFill>
              </a:rPr>
            </a:br>
            <a:r>
              <a:rPr lang="en-US" sz="2800" dirty="0" smtClean="0"/>
              <a:t>  </a:t>
            </a:r>
            <a:endParaRPr lang="en-US" sz="2800" dirty="0"/>
          </a:p>
        </p:txBody>
      </p:sp>
    </p:spTree>
    <p:extLst>
      <p:ext uri="{BB962C8B-B14F-4D97-AF65-F5344CB8AC3E}">
        <p14:creationId xmlns:p14="http://schemas.microsoft.com/office/powerpoint/2010/main" val="281637982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Point Star 4"/>
          <p:cNvSpPr/>
          <p:nvPr/>
        </p:nvSpPr>
        <p:spPr>
          <a:xfrm>
            <a:off x="16668" y="4410075"/>
            <a:ext cx="285750" cy="285750"/>
          </a:xfrm>
          <a:prstGeom prst="star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8-Point Star 5"/>
          <p:cNvSpPr/>
          <p:nvPr/>
        </p:nvSpPr>
        <p:spPr>
          <a:xfrm>
            <a:off x="3950493" y="2905125"/>
            <a:ext cx="285750" cy="285750"/>
          </a:xfrm>
          <a:prstGeom prst="star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8-Point Star 6"/>
          <p:cNvSpPr/>
          <p:nvPr/>
        </p:nvSpPr>
        <p:spPr>
          <a:xfrm>
            <a:off x="4369593" y="2552700"/>
            <a:ext cx="285750" cy="285750"/>
          </a:xfrm>
          <a:prstGeom prst="star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864393" y="4133076"/>
            <a:ext cx="280846" cy="300082"/>
          </a:xfrm>
          <a:prstGeom prst="rect">
            <a:avLst/>
          </a:prstGeom>
          <a:noFill/>
        </p:spPr>
        <p:txBody>
          <a:bodyPr wrap="none" rtlCol="0">
            <a:spAutoFit/>
          </a:bodyPr>
          <a:lstStyle/>
          <a:p>
            <a:r>
              <a:rPr lang="en-US" sz="1350" b="1" dirty="0">
                <a:solidFill>
                  <a:schemeClr val="tx1">
                    <a:lumMod val="95000"/>
                    <a:lumOff val="5000"/>
                  </a:schemeClr>
                </a:solidFill>
              </a:rPr>
              <a:t>1</a:t>
            </a:r>
          </a:p>
        </p:txBody>
      </p:sp>
      <p:sp>
        <p:nvSpPr>
          <p:cNvPr id="12" name="TextBox 11"/>
          <p:cNvSpPr txBox="1"/>
          <p:nvPr/>
        </p:nvSpPr>
        <p:spPr>
          <a:xfrm>
            <a:off x="3980236" y="2913876"/>
            <a:ext cx="280846" cy="300082"/>
          </a:xfrm>
          <a:prstGeom prst="rect">
            <a:avLst/>
          </a:prstGeom>
          <a:noFill/>
        </p:spPr>
        <p:txBody>
          <a:bodyPr wrap="none" rtlCol="0">
            <a:spAutoFit/>
          </a:bodyPr>
          <a:lstStyle/>
          <a:p>
            <a:r>
              <a:rPr lang="en-US" sz="1350" b="1" dirty="0">
                <a:solidFill>
                  <a:schemeClr val="bg1"/>
                </a:solidFill>
              </a:rPr>
              <a:t>2</a:t>
            </a:r>
          </a:p>
        </p:txBody>
      </p:sp>
      <p:sp>
        <p:nvSpPr>
          <p:cNvPr id="13" name="TextBox 12"/>
          <p:cNvSpPr txBox="1"/>
          <p:nvPr/>
        </p:nvSpPr>
        <p:spPr>
          <a:xfrm>
            <a:off x="4407646" y="2552700"/>
            <a:ext cx="280846" cy="300082"/>
          </a:xfrm>
          <a:prstGeom prst="rect">
            <a:avLst/>
          </a:prstGeom>
          <a:noFill/>
        </p:spPr>
        <p:txBody>
          <a:bodyPr wrap="none" rtlCol="0">
            <a:spAutoFit/>
          </a:bodyPr>
          <a:lstStyle/>
          <a:p>
            <a:r>
              <a:rPr lang="en-US" sz="1350" b="1" dirty="0">
                <a:solidFill>
                  <a:schemeClr val="bg1"/>
                </a:solidFill>
              </a:rPr>
              <a:t>3</a:t>
            </a:r>
          </a:p>
        </p:txBody>
      </p:sp>
      <p:sp>
        <p:nvSpPr>
          <p:cNvPr id="17" name="TextBox 16"/>
          <p:cNvSpPr txBox="1"/>
          <p:nvPr/>
        </p:nvSpPr>
        <p:spPr>
          <a:xfrm>
            <a:off x="4510086" y="2209800"/>
            <a:ext cx="280846" cy="300082"/>
          </a:xfrm>
          <a:prstGeom prst="rect">
            <a:avLst/>
          </a:prstGeom>
          <a:noFill/>
        </p:spPr>
        <p:txBody>
          <a:bodyPr wrap="none" rtlCol="0">
            <a:spAutoFit/>
          </a:bodyPr>
          <a:lstStyle/>
          <a:p>
            <a:r>
              <a:rPr lang="en-US" sz="1350" b="1" dirty="0">
                <a:solidFill>
                  <a:schemeClr val="bg1"/>
                </a:solidFill>
              </a:rPr>
              <a:t>4</a:t>
            </a:r>
          </a:p>
        </p:txBody>
      </p:sp>
      <p:sp>
        <p:nvSpPr>
          <p:cNvPr id="20" name="TextBox 19"/>
          <p:cNvSpPr txBox="1"/>
          <p:nvPr/>
        </p:nvSpPr>
        <p:spPr>
          <a:xfrm>
            <a:off x="46411" y="4437876"/>
            <a:ext cx="280846" cy="300082"/>
          </a:xfrm>
          <a:prstGeom prst="rect">
            <a:avLst/>
          </a:prstGeom>
          <a:noFill/>
        </p:spPr>
        <p:txBody>
          <a:bodyPr wrap="none" rtlCol="0">
            <a:spAutoFit/>
          </a:bodyPr>
          <a:lstStyle/>
          <a:p>
            <a:r>
              <a:rPr lang="en-US" sz="1350" b="1" dirty="0">
                <a:solidFill>
                  <a:schemeClr val="bg1"/>
                </a:solidFill>
              </a:rPr>
              <a:t>1</a:t>
            </a:r>
          </a:p>
        </p:txBody>
      </p:sp>
      <p:sp>
        <p:nvSpPr>
          <p:cNvPr id="21" name="8-Point Star 20"/>
          <p:cNvSpPr/>
          <p:nvPr/>
        </p:nvSpPr>
        <p:spPr>
          <a:xfrm>
            <a:off x="4480343" y="2209800"/>
            <a:ext cx="285750" cy="285750"/>
          </a:xfrm>
          <a:prstGeom prst="star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p:cNvSpPr txBox="1"/>
          <p:nvPr/>
        </p:nvSpPr>
        <p:spPr>
          <a:xfrm>
            <a:off x="6856564" y="1554756"/>
            <a:ext cx="2241023" cy="3693319"/>
          </a:xfrm>
          <a:prstGeom prst="rect">
            <a:avLst/>
          </a:prstGeom>
          <a:noFill/>
          <a:ln>
            <a:solidFill>
              <a:schemeClr val="bg1">
                <a:lumMod val="75000"/>
              </a:schemeClr>
            </a:solidFill>
          </a:ln>
        </p:spPr>
        <p:txBody>
          <a:bodyPr wrap="square" rtlCol="0">
            <a:spAutoFit/>
          </a:bodyPr>
          <a:lstStyle/>
          <a:p>
            <a:r>
              <a:rPr lang="en-US" sz="900" b="1" dirty="0">
                <a:latin typeface="Arial" panose="020B0604020202020204" pitchFamily="34" charset="0"/>
                <a:cs typeface="Arial" panose="020B0604020202020204" pitchFamily="34" charset="0"/>
              </a:rPr>
              <a:t>Huntsville Assets: </a:t>
            </a:r>
            <a:r>
              <a:rPr lang="en-US" sz="900" dirty="0">
                <a:latin typeface="Arial" panose="020B0604020202020204" pitchFamily="34" charset="0"/>
                <a:cs typeface="Arial" panose="020B0604020202020204" pitchFamily="34" charset="0"/>
              </a:rPr>
              <a:t>Will be</a:t>
            </a:r>
            <a:r>
              <a:rPr lang="en-US" sz="900" dirty="0">
                <a:latin typeface="Arial" panose="020B0604020202020204" pitchFamily="34" charset="0"/>
                <a:ea typeface="Times New Roman" panose="02020603050405020304" pitchFamily="18" charset="0"/>
              </a:rPr>
              <a:t> notional incidents in the exercise scenario. The off post scenario is designed to provide challenges for MOU/ MOA support and decision making requirements. </a:t>
            </a:r>
          </a:p>
          <a:p>
            <a:endParaRPr lang="en-US" sz="900" b="1" dirty="0">
              <a:solidFill>
                <a:srgbClr val="FF0000"/>
              </a:solidFill>
              <a:latin typeface="Arial" panose="020B0604020202020204" pitchFamily="34" charset="0"/>
              <a:cs typeface="Arial" panose="020B0604020202020204" pitchFamily="34" charset="0"/>
            </a:endParaRPr>
          </a:p>
          <a:p>
            <a:r>
              <a:rPr lang="en-US" sz="900" b="1" dirty="0">
                <a:solidFill>
                  <a:srgbClr val="FF0000"/>
                </a:solidFill>
                <a:latin typeface="Arial" panose="020B0604020202020204" pitchFamily="34" charset="0"/>
                <a:cs typeface="Arial" panose="020B0604020202020204" pitchFamily="34" charset="0"/>
              </a:rPr>
              <a:t>#1. </a:t>
            </a:r>
            <a:r>
              <a:rPr lang="en-US" sz="900" b="1" dirty="0">
                <a:latin typeface="Arial" panose="020B0604020202020204" pitchFamily="34" charset="0"/>
                <a:cs typeface="Arial" panose="020B0604020202020204" pitchFamily="34" charset="0"/>
              </a:rPr>
              <a:t>Huntsville international Airport:  </a:t>
            </a:r>
            <a:r>
              <a:rPr lang="en-US" sz="900" dirty="0">
                <a:latin typeface="Arial" panose="020B0604020202020204" pitchFamily="34" charset="0"/>
                <a:cs typeface="Arial" panose="020B0604020202020204" pitchFamily="34" charset="0"/>
              </a:rPr>
              <a:t>Terminal partially destroyed, partial collapse of baggage claim area, casualties reported in ticket counter area</a:t>
            </a:r>
          </a:p>
          <a:p>
            <a:r>
              <a:rPr lang="en-US" sz="900" b="1" dirty="0">
                <a:solidFill>
                  <a:srgbClr val="FF0000"/>
                </a:solidFill>
                <a:latin typeface="Arial" panose="020B0604020202020204" pitchFamily="34" charset="0"/>
                <a:cs typeface="Arial" panose="020B0604020202020204" pitchFamily="34" charset="0"/>
              </a:rPr>
              <a:t>#2: </a:t>
            </a:r>
            <a:r>
              <a:rPr lang="en-US" sz="900" b="1" dirty="0">
                <a:latin typeface="Arial" panose="020B0604020202020204" pitchFamily="34" charset="0"/>
                <a:cs typeface="Arial" panose="020B0604020202020204" pitchFamily="34" charset="0"/>
              </a:rPr>
              <a:t>RSA Airfield: </a:t>
            </a:r>
            <a:r>
              <a:rPr lang="en-US" sz="900" dirty="0">
                <a:latin typeface="Arial" panose="020B0604020202020204" pitchFamily="34" charset="0"/>
                <a:cs typeface="Arial" panose="020B0604020202020204" pitchFamily="34" charset="0"/>
              </a:rPr>
              <a:t>AF tower and hanger partially destroyed. No casualties reported. </a:t>
            </a:r>
          </a:p>
          <a:p>
            <a:r>
              <a:rPr lang="en-US" sz="900" b="1" dirty="0">
                <a:solidFill>
                  <a:srgbClr val="FF0000"/>
                </a:solidFill>
                <a:latin typeface="Arial" panose="020B0604020202020204" pitchFamily="34" charset="0"/>
                <a:cs typeface="Arial" panose="020B0604020202020204" pitchFamily="34" charset="0"/>
              </a:rPr>
              <a:t>#3:</a:t>
            </a:r>
            <a:r>
              <a:rPr lang="en-US" sz="900" b="1" dirty="0">
                <a:latin typeface="Arial" panose="020B0604020202020204" pitchFamily="34" charset="0"/>
                <a:cs typeface="Arial" panose="020B0604020202020204" pitchFamily="34" charset="0"/>
              </a:rPr>
              <a:t> Primary #1:</a:t>
            </a:r>
            <a:r>
              <a:rPr lang="en-US" sz="900" dirty="0">
                <a:latin typeface="Arial" panose="020B0604020202020204" pitchFamily="34" charset="0"/>
                <a:cs typeface="Arial" panose="020B0604020202020204" pitchFamily="34" charset="0"/>
              </a:rPr>
              <a:t>(station destroyed. Zones ALPHA and BRAVO without power.  </a:t>
            </a:r>
          </a:p>
          <a:p>
            <a:r>
              <a:rPr lang="en-US" sz="900" b="1" dirty="0">
                <a:solidFill>
                  <a:srgbClr val="FF0000"/>
                </a:solidFill>
                <a:latin typeface="Arial" panose="020B0604020202020204" pitchFamily="34" charset="0"/>
                <a:cs typeface="Arial" panose="020B0604020202020204" pitchFamily="34" charset="0"/>
              </a:rPr>
              <a:t>#4:</a:t>
            </a:r>
            <a:r>
              <a:rPr lang="en-US" sz="900" dirty="0">
                <a:latin typeface="Arial" panose="020B0604020202020204" pitchFamily="34" charset="0"/>
                <a:cs typeface="Arial" panose="020B0604020202020204" pitchFamily="34" charset="0"/>
              </a:rPr>
              <a:t> </a:t>
            </a:r>
            <a:r>
              <a:rPr lang="en-US" sz="900" b="1" dirty="0">
                <a:latin typeface="Arial" panose="020B0604020202020204" pitchFamily="34" charset="0"/>
                <a:cs typeface="Arial" panose="020B0604020202020204" pitchFamily="34" charset="0"/>
              </a:rPr>
              <a:t>Gate #9:</a:t>
            </a:r>
            <a:r>
              <a:rPr lang="en-US" sz="900" dirty="0">
                <a:latin typeface="Arial" panose="020B0604020202020204" pitchFamily="34" charset="0"/>
                <a:cs typeface="Arial" panose="020B0604020202020204" pitchFamily="34" charset="0"/>
              </a:rPr>
              <a:t> Gate 9 destroyed. Various vehicle wreckage. Area is not passible. Various injuries reported.</a:t>
            </a:r>
          </a:p>
          <a:p>
            <a:r>
              <a:rPr lang="en-US" sz="900" b="1" dirty="0">
                <a:solidFill>
                  <a:srgbClr val="FF0000"/>
                </a:solidFill>
                <a:latin typeface="Arial" panose="020B0604020202020204" pitchFamily="34" charset="0"/>
                <a:cs typeface="Arial" panose="020B0604020202020204" pitchFamily="34" charset="0"/>
              </a:rPr>
              <a:t>#5: </a:t>
            </a:r>
            <a:r>
              <a:rPr lang="en-US" sz="900" b="1" dirty="0">
                <a:latin typeface="Arial" panose="020B0604020202020204" pitchFamily="34" charset="0"/>
                <a:cs typeface="Arial" panose="020B0604020202020204" pitchFamily="34" charset="0"/>
              </a:rPr>
              <a:t>FAHC:</a:t>
            </a:r>
            <a:r>
              <a:rPr lang="en-US" sz="900" dirty="0">
                <a:latin typeface="Arial" panose="020B0604020202020204" pitchFamily="34" charset="0"/>
                <a:cs typeface="Arial" panose="020B0604020202020204" pitchFamily="34" charset="0"/>
              </a:rPr>
              <a:t> FAHC partially destroyed. Various injuries reported.</a:t>
            </a:r>
          </a:p>
          <a:p>
            <a:r>
              <a:rPr lang="en-US" sz="900" b="1" dirty="0">
                <a:solidFill>
                  <a:srgbClr val="FF0000"/>
                </a:solidFill>
                <a:latin typeface="Arial" panose="020B0604020202020204" pitchFamily="34" charset="0"/>
                <a:cs typeface="Arial" panose="020B0604020202020204" pitchFamily="34" charset="0"/>
              </a:rPr>
              <a:t>#6:</a:t>
            </a:r>
            <a:r>
              <a:rPr lang="en-US" sz="900" dirty="0">
                <a:latin typeface="Arial" panose="020B0604020202020204" pitchFamily="34" charset="0"/>
                <a:cs typeface="Arial" panose="020B0604020202020204" pitchFamily="34" charset="0"/>
              </a:rPr>
              <a:t> </a:t>
            </a:r>
            <a:r>
              <a:rPr lang="en-US" sz="900" b="1" dirty="0">
                <a:latin typeface="Arial" panose="020B0604020202020204" pitchFamily="34" charset="0"/>
                <a:cs typeface="Arial" panose="020B0604020202020204" pitchFamily="34" charset="0"/>
              </a:rPr>
              <a:t>Housing Area: </a:t>
            </a:r>
            <a:r>
              <a:rPr lang="en-US" sz="900" dirty="0">
                <a:latin typeface="Arial" panose="020B0604020202020204" pitchFamily="34" charset="0"/>
                <a:cs typeface="Arial" panose="020B0604020202020204" pitchFamily="34" charset="0"/>
              </a:rPr>
              <a:t>(Exercise Play Area)</a:t>
            </a:r>
          </a:p>
          <a:p>
            <a:r>
              <a:rPr lang="en-US" sz="900" b="1" dirty="0">
                <a:solidFill>
                  <a:srgbClr val="FF0000"/>
                </a:solidFill>
                <a:latin typeface="Arial" panose="020B0604020202020204" pitchFamily="34" charset="0"/>
                <a:cs typeface="Arial" panose="020B0604020202020204" pitchFamily="34" charset="0"/>
              </a:rPr>
              <a:t>#7:</a:t>
            </a:r>
            <a:r>
              <a:rPr lang="en-US" sz="900" b="1" dirty="0">
                <a:solidFill>
                  <a:srgbClr val="C00000"/>
                </a:solidFill>
                <a:latin typeface="Arial" panose="020B0604020202020204" pitchFamily="34" charset="0"/>
                <a:cs typeface="Arial" panose="020B0604020202020204" pitchFamily="34" charset="0"/>
              </a:rPr>
              <a:t> </a:t>
            </a:r>
            <a:r>
              <a:rPr lang="en-US" sz="900" b="1" dirty="0">
                <a:latin typeface="Arial" panose="020B0604020202020204" pitchFamily="34" charset="0"/>
                <a:cs typeface="Arial" panose="020B0604020202020204" pitchFamily="34" charset="0"/>
              </a:rPr>
              <a:t>Louis Morris Elementary School: </a:t>
            </a:r>
            <a:r>
              <a:rPr lang="en-US" sz="900" dirty="0">
                <a:latin typeface="Arial" panose="020B0604020202020204" pitchFamily="34" charset="0"/>
                <a:cs typeface="Arial" panose="020B0604020202020204" pitchFamily="34" charset="0"/>
              </a:rPr>
              <a:t>Partially destroyed, students trapped in gym area.</a:t>
            </a:r>
          </a:p>
          <a:p>
            <a:endParaRPr lang="en-US" sz="900" dirty="0">
              <a:latin typeface="Arial" panose="020B0604020202020204" pitchFamily="34" charset="0"/>
              <a:cs typeface="Arial" panose="020B0604020202020204" pitchFamily="34" charset="0"/>
            </a:endParaRPr>
          </a:p>
        </p:txBody>
      </p:sp>
      <p:sp>
        <p:nvSpPr>
          <p:cNvPr id="23" name="TextBox 22"/>
          <p:cNvSpPr txBox="1"/>
          <p:nvPr/>
        </p:nvSpPr>
        <p:spPr>
          <a:xfrm>
            <a:off x="7306361" y="1052125"/>
            <a:ext cx="1566454" cy="300082"/>
          </a:xfrm>
          <a:prstGeom prst="rect">
            <a:avLst/>
          </a:prstGeom>
          <a:noFill/>
        </p:spPr>
        <p:txBody>
          <a:bodyPr wrap="none" rtlCol="0">
            <a:spAutoFit/>
          </a:bodyPr>
          <a:lstStyle/>
          <a:p>
            <a:r>
              <a:rPr lang="en-US" sz="1350" b="1" dirty="0"/>
              <a:t>Tornado Impact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6" y="738856"/>
            <a:ext cx="6866570" cy="5261894"/>
          </a:xfrm>
          <a:prstGeom prst="rect">
            <a:avLst/>
          </a:prstGeom>
        </p:spPr>
      </p:pic>
      <p:sp>
        <p:nvSpPr>
          <p:cNvPr id="14" name="TextBox 13"/>
          <p:cNvSpPr txBox="1"/>
          <p:nvPr/>
        </p:nvSpPr>
        <p:spPr>
          <a:xfrm>
            <a:off x="919012" y="64443"/>
            <a:ext cx="4277133" cy="523220"/>
          </a:xfrm>
          <a:prstGeom prst="rect">
            <a:avLst/>
          </a:prstGeom>
          <a:noFill/>
        </p:spPr>
        <p:txBody>
          <a:bodyPr wrap="none" rtlCol="0">
            <a:spAutoFit/>
          </a:bodyPr>
          <a:lstStyle/>
          <a:p>
            <a:r>
              <a:rPr lang="en-US" sz="2800" b="1" dirty="0" smtClean="0">
                <a:solidFill>
                  <a:schemeClr val="bg1"/>
                </a:solidFill>
                <a:latin typeface="+mj-lt"/>
              </a:rPr>
              <a:t>FSE Scenario Examples</a:t>
            </a:r>
            <a:endParaRPr lang="en-US" sz="2800" b="1" dirty="0">
              <a:solidFill>
                <a:schemeClr val="bg1"/>
              </a:solidFill>
              <a:latin typeface="+mj-lt"/>
            </a:endParaRPr>
          </a:p>
        </p:txBody>
      </p:sp>
      <p:sp>
        <p:nvSpPr>
          <p:cNvPr id="3" name="Slide Number Placeholder 2"/>
          <p:cNvSpPr>
            <a:spLocks noGrp="1"/>
          </p:cNvSpPr>
          <p:nvPr>
            <p:ph type="sldNum" sz="quarter" idx="12"/>
          </p:nvPr>
        </p:nvSpPr>
        <p:spPr/>
        <p:txBody>
          <a:bodyPr/>
          <a:lstStyle/>
          <a:p>
            <a:fld id="{48F63A3B-78C7-47BE-AE5E-E10140E04643}" type="slidenum">
              <a:rPr lang="en-US" smtClean="0"/>
              <a:t>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18"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10</a:t>
            </a:fld>
            <a:r>
              <a:rPr lang="en-US" sz="1000" smtClean="0"/>
              <a:t> of XX</a:t>
            </a:r>
            <a:endParaRPr lang="en-US" sz="1000" dirty="0"/>
          </a:p>
        </p:txBody>
      </p:sp>
    </p:spTree>
    <p:extLst>
      <p:ext uri="{BB962C8B-B14F-4D97-AF65-F5344CB8AC3E}">
        <p14:creationId xmlns:p14="http://schemas.microsoft.com/office/powerpoint/2010/main" val="1155165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0" y="857251"/>
            <a:ext cx="9144000" cy="5143500"/>
          </a:xfrm>
          <a:prstGeom prst="rect">
            <a:avLst/>
          </a:prstGeom>
        </p:spPr>
      </p:pic>
      <p:sp>
        <p:nvSpPr>
          <p:cNvPr id="5" name="Oval 4"/>
          <p:cNvSpPr/>
          <p:nvPr/>
        </p:nvSpPr>
        <p:spPr>
          <a:xfrm rot="1389689">
            <a:off x="998236" y="1339227"/>
            <a:ext cx="6088328" cy="4380663"/>
          </a:xfrm>
          <a:prstGeom prst="ellipse">
            <a:avLst/>
          </a:prstGeom>
          <a:solidFill>
            <a:srgbClr val="5B9BD5">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7175" y="1453758"/>
            <a:ext cx="2151551" cy="2354491"/>
          </a:xfrm>
          <a:prstGeom prst="rect">
            <a:avLst/>
          </a:prstGeom>
          <a:solidFill>
            <a:srgbClr val="FFFF00"/>
          </a:solidFill>
        </p:spPr>
        <p:txBody>
          <a:bodyPr wrap="none" rtlCol="0">
            <a:spAutoFit/>
          </a:bodyPr>
          <a:lstStyle/>
          <a:p>
            <a:r>
              <a:rPr lang="en-US" sz="1050" dirty="0">
                <a:latin typeface="Arial" panose="020B0604020202020204" pitchFamily="34" charset="0"/>
                <a:cs typeface="Arial" panose="020B0604020202020204" pitchFamily="34" charset="0"/>
              </a:rPr>
              <a:t>Redstone Arsenal  Housing Area</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21 Homes destroyed:</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19 Homes damaged</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6 DOA’s (3 Adults &amp; 3 Kids)</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34 Injuries (16 Adults &amp; 18 Kids)</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16 Entrapments </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40 Displaced personnel </a:t>
            </a:r>
          </a:p>
          <a:p>
            <a:endParaRPr lang="en-US" sz="1050" dirty="0">
              <a:latin typeface="Arial" panose="020B0604020202020204" pitchFamily="34" charset="0"/>
              <a:cs typeface="Arial" panose="020B0604020202020204" pitchFamily="34" charset="0"/>
            </a:endParaRPr>
          </a:p>
        </p:txBody>
      </p:sp>
      <p:sp>
        <p:nvSpPr>
          <p:cNvPr id="27" name="TextBox 26"/>
          <p:cNvSpPr txBox="1"/>
          <p:nvPr/>
        </p:nvSpPr>
        <p:spPr>
          <a:xfrm>
            <a:off x="0" y="857251"/>
            <a:ext cx="8591070" cy="507831"/>
          </a:xfrm>
          <a:prstGeom prst="rect">
            <a:avLst/>
          </a:prstGeom>
          <a:solidFill>
            <a:srgbClr val="FFC000"/>
          </a:solidFill>
        </p:spPr>
        <p:txBody>
          <a:bodyPr wrap="none" rtlCol="0">
            <a:spAutoFit/>
          </a:bodyPr>
          <a:lstStyle/>
          <a:p>
            <a:r>
              <a:rPr lang="en-US" sz="2700" dirty="0">
                <a:latin typeface="Century" panose="02040604050505020304" pitchFamily="18" charset="0"/>
              </a:rPr>
              <a:t>Redstone Arsenal: Challenger Heights Housing Area</a:t>
            </a:r>
          </a:p>
        </p:txBody>
      </p:sp>
      <p:sp>
        <p:nvSpPr>
          <p:cNvPr id="3" name="TextBox 2"/>
          <p:cNvSpPr txBox="1"/>
          <p:nvPr/>
        </p:nvSpPr>
        <p:spPr>
          <a:xfrm>
            <a:off x="2607084" y="3021852"/>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48" name="TextBox 47"/>
          <p:cNvSpPr txBox="1"/>
          <p:nvPr/>
        </p:nvSpPr>
        <p:spPr>
          <a:xfrm>
            <a:off x="2561894" y="3399308"/>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49" name="TextBox 48"/>
          <p:cNvSpPr txBox="1"/>
          <p:nvPr/>
        </p:nvSpPr>
        <p:spPr>
          <a:xfrm>
            <a:off x="2665561" y="2673634"/>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50" name="TextBox 49"/>
          <p:cNvSpPr txBox="1"/>
          <p:nvPr/>
        </p:nvSpPr>
        <p:spPr>
          <a:xfrm>
            <a:off x="3478956" y="3064380"/>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51" name="TextBox 50"/>
          <p:cNvSpPr txBox="1"/>
          <p:nvPr/>
        </p:nvSpPr>
        <p:spPr>
          <a:xfrm>
            <a:off x="2569866" y="2418451"/>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52" name="TextBox 51"/>
          <p:cNvSpPr txBox="1"/>
          <p:nvPr/>
        </p:nvSpPr>
        <p:spPr>
          <a:xfrm>
            <a:off x="2601766" y="4013340"/>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53" name="TextBox 52"/>
          <p:cNvSpPr txBox="1"/>
          <p:nvPr/>
        </p:nvSpPr>
        <p:spPr>
          <a:xfrm>
            <a:off x="1804320" y="4292445"/>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54" name="TextBox 53"/>
          <p:cNvSpPr txBox="1"/>
          <p:nvPr/>
        </p:nvSpPr>
        <p:spPr>
          <a:xfrm>
            <a:off x="1796348" y="4946346"/>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55" name="TextBox 54"/>
          <p:cNvSpPr txBox="1"/>
          <p:nvPr/>
        </p:nvSpPr>
        <p:spPr>
          <a:xfrm rot="20634959">
            <a:off x="3504119" y="2382987"/>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56" name="TextBox 55"/>
          <p:cNvSpPr txBox="1"/>
          <p:nvPr/>
        </p:nvSpPr>
        <p:spPr>
          <a:xfrm rot="20608992">
            <a:off x="2890091" y="2103885"/>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57" name="TextBox 56"/>
          <p:cNvSpPr txBox="1"/>
          <p:nvPr/>
        </p:nvSpPr>
        <p:spPr>
          <a:xfrm rot="20320598">
            <a:off x="5859964" y="2864110"/>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59" name="TextBox 58"/>
          <p:cNvSpPr txBox="1"/>
          <p:nvPr/>
        </p:nvSpPr>
        <p:spPr>
          <a:xfrm rot="20032147">
            <a:off x="6157677" y="3169794"/>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60" name="TextBox 59"/>
          <p:cNvSpPr txBox="1"/>
          <p:nvPr/>
        </p:nvSpPr>
        <p:spPr>
          <a:xfrm rot="19509167">
            <a:off x="6394250" y="3430293"/>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61" name="TextBox 60"/>
          <p:cNvSpPr txBox="1"/>
          <p:nvPr/>
        </p:nvSpPr>
        <p:spPr>
          <a:xfrm rot="20526851">
            <a:off x="6226788" y="4267606"/>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62" name="TextBox 61"/>
          <p:cNvSpPr txBox="1"/>
          <p:nvPr/>
        </p:nvSpPr>
        <p:spPr>
          <a:xfrm rot="17900399">
            <a:off x="5416052" y="3791801"/>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63" name="TextBox 62"/>
          <p:cNvSpPr txBox="1"/>
          <p:nvPr/>
        </p:nvSpPr>
        <p:spPr>
          <a:xfrm rot="18490431">
            <a:off x="5865281" y="3961923"/>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64" name="TextBox 63"/>
          <p:cNvSpPr txBox="1"/>
          <p:nvPr/>
        </p:nvSpPr>
        <p:spPr>
          <a:xfrm rot="20882785">
            <a:off x="5404694" y="4546717"/>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65" name="TextBox 64"/>
          <p:cNvSpPr txBox="1"/>
          <p:nvPr/>
        </p:nvSpPr>
        <p:spPr>
          <a:xfrm rot="802546">
            <a:off x="4778100" y="4342032"/>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66" name="TextBox 65"/>
          <p:cNvSpPr txBox="1"/>
          <p:nvPr/>
        </p:nvSpPr>
        <p:spPr>
          <a:xfrm rot="19718577">
            <a:off x="3522726" y="3685477"/>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67" name="TextBox 66"/>
          <p:cNvSpPr txBox="1"/>
          <p:nvPr/>
        </p:nvSpPr>
        <p:spPr>
          <a:xfrm rot="802546">
            <a:off x="3951419" y="3922043"/>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68" name="TextBox 67"/>
          <p:cNvSpPr txBox="1"/>
          <p:nvPr/>
        </p:nvSpPr>
        <p:spPr>
          <a:xfrm rot="802546">
            <a:off x="4804680" y="3674834"/>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69" name="TextBox 68"/>
          <p:cNvSpPr txBox="1"/>
          <p:nvPr/>
        </p:nvSpPr>
        <p:spPr>
          <a:xfrm rot="802546">
            <a:off x="4390009" y="3443578"/>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70" name="TextBox 69"/>
          <p:cNvSpPr txBox="1"/>
          <p:nvPr/>
        </p:nvSpPr>
        <p:spPr>
          <a:xfrm>
            <a:off x="4313609" y="3077670"/>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71" name="TextBox 70"/>
          <p:cNvSpPr txBox="1"/>
          <p:nvPr/>
        </p:nvSpPr>
        <p:spPr>
          <a:xfrm>
            <a:off x="4473097" y="2774645"/>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72" name="TextBox 71"/>
          <p:cNvSpPr txBox="1"/>
          <p:nvPr/>
        </p:nvSpPr>
        <p:spPr>
          <a:xfrm>
            <a:off x="4457154" y="2479590"/>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73" name="TextBox 72"/>
          <p:cNvSpPr txBox="1"/>
          <p:nvPr/>
        </p:nvSpPr>
        <p:spPr>
          <a:xfrm>
            <a:off x="6259374" y="4656609"/>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74" name="TextBox 73"/>
          <p:cNvSpPr txBox="1"/>
          <p:nvPr/>
        </p:nvSpPr>
        <p:spPr>
          <a:xfrm rot="21070284">
            <a:off x="5303684" y="4916197"/>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75" name="TextBox 74"/>
          <p:cNvSpPr txBox="1"/>
          <p:nvPr/>
        </p:nvSpPr>
        <p:spPr>
          <a:xfrm rot="16622116">
            <a:off x="4541522" y="4871001"/>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76" name="TextBox 75"/>
          <p:cNvSpPr txBox="1"/>
          <p:nvPr/>
        </p:nvSpPr>
        <p:spPr>
          <a:xfrm rot="16045235">
            <a:off x="3672314" y="4823157"/>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77" name="TextBox 76"/>
          <p:cNvSpPr txBox="1"/>
          <p:nvPr/>
        </p:nvSpPr>
        <p:spPr>
          <a:xfrm rot="16045235">
            <a:off x="4137491" y="4849736"/>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78" name="TextBox 77"/>
          <p:cNvSpPr txBox="1"/>
          <p:nvPr/>
        </p:nvSpPr>
        <p:spPr>
          <a:xfrm rot="21398844">
            <a:off x="2566529" y="4937457"/>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79" name="TextBox 78"/>
          <p:cNvSpPr txBox="1"/>
          <p:nvPr/>
        </p:nvSpPr>
        <p:spPr>
          <a:xfrm>
            <a:off x="3171541" y="4948998"/>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80" name="TextBox 79"/>
          <p:cNvSpPr txBox="1"/>
          <p:nvPr/>
        </p:nvSpPr>
        <p:spPr>
          <a:xfrm>
            <a:off x="2637256" y="4630019"/>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81" name="TextBox 80"/>
          <p:cNvSpPr txBox="1"/>
          <p:nvPr/>
        </p:nvSpPr>
        <p:spPr>
          <a:xfrm>
            <a:off x="2645228" y="4350917"/>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82" name="TextBox 81"/>
          <p:cNvSpPr txBox="1"/>
          <p:nvPr/>
        </p:nvSpPr>
        <p:spPr>
          <a:xfrm>
            <a:off x="1688299" y="4606092"/>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83" name="TextBox 82"/>
          <p:cNvSpPr txBox="1"/>
          <p:nvPr/>
        </p:nvSpPr>
        <p:spPr>
          <a:xfrm rot="19586002">
            <a:off x="1936547" y="5304284"/>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84" name="TextBox 83"/>
          <p:cNvSpPr txBox="1"/>
          <p:nvPr/>
        </p:nvSpPr>
        <p:spPr>
          <a:xfrm rot="17414663">
            <a:off x="2462128" y="5376058"/>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85" name="TextBox 84"/>
          <p:cNvSpPr txBox="1"/>
          <p:nvPr/>
        </p:nvSpPr>
        <p:spPr>
          <a:xfrm>
            <a:off x="2958886" y="5454049"/>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87" name="TextBox 86"/>
          <p:cNvSpPr txBox="1"/>
          <p:nvPr/>
        </p:nvSpPr>
        <p:spPr>
          <a:xfrm>
            <a:off x="4292346" y="1924038"/>
            <a:ext cx="604653" cy="207749"/>
          </a:xfrm>
          <a:prstGeom prst="rect">
            <a:avLst/>
          </a:prstGeom>
          <a:solidFill>
            <a:srgbClr val="FFC000">
              <a:alpha val="30196"/>
            </a:srgbClr>
          </a:solidFill>
        </p:spPr>
        <p:txBody>
          <a:bodyPr wrap="none" rtlCol="0">
            <a:spAutoFit/>
          </a:bodyPr>
          <a:lstStyle/>
          <a:p>
            <a:r>
              <a:rPr lang="en-US" sz="750" dirty="0">
                <a:solidFill>
                  <a:schemeClr val="bg1"/>
                </a:solidFill>
                <a:latin typeface="Century" panose="02040604050505020304" pitchFamily="18" charset="0"/>
              </a:rPr>
              <a:t>Damaged</a:t>
            </a:r>
          </a:p>
        </p:txBody>
      </p:sp>
      <p:sp>
        <p:nvSpPr>
          <p:cNvPr id="89" name="TextBox 88"/>
          <p:cNvSpPr txBox="1"/>
          <p:nvPr/>
        </p:nvSpPr>
        <p:spPr>
          <a:xfrm rot="20360044">
            <a:off x="3451723" y="3436753"/>
            <a:ext cx="635110" cy="207749"/>
          </a:xfrm>
          <a:prstGeom prst="rect">
            <a:avLst/>
          </a:prstGeom>
          <a:solidFill>
            <a:srgbClr val="FF0000">
              <a:alpha val="30196"/>
            </a:srgbClr>
          </a:solidFill>
        </p:spPr>
        <p:txBody>
          <a:bodyPr wrap="none" rtlCol="0">
            <a:spAutoFit/>
          </a:bodyPr>
          <a:lstStyle/>
          <a:p>
            <a:r>
              <a:rPr lang="en-US" sz="750" dirty="0">
                <a:solidFill>
                  <a:srgbClr val="FFFF00"/>
                </a:solidFill>
                <a:latin typeface="Century" panose="02040604050505020304" pitchFamily="18" charset="0"/>
              </a:rPr>
              <a:t>Destroyed</a:t>
            </a:r>
          </a:p>
        </p:txBody>
      </p:sp>
      <p:sp>
        <p:nvSpPr>
          <p:cNvPr id="90" name="TextBox 89"/>
          <p:cNvSpPr txBox="1"/>
          <p:nvPr/>
        </p:nvSpPr>
        <p:spPr>
          <a:xfrm rot="17414663">
            <a:off x="4314863" y="4127149"/>
            <a:ext cx="729687" cy="207749"/>
          </a:xfrm>
          <a:prstGeom prst="rect">
            <a:avLst/>
          </a:prstGeom>
          <a:solidFill>
            <a:srgbClr val="3333CC">
              <a:alpha val="29804"/>
            </a:srgbClr>
          </a:solidFill>
        </p:spPr>
        <p:txBody>
          <a:bodyPr wrap="none" rtlCol="0">
            <a:spAutoFit/>
          </a:bodyPr>
          <a:lstStyle/>
          <a:p>
            <a:r>
              <a:rPr lang="en-US" sz="750" dirty="0">
                <a:solidFill>
                  <a:schemeClr val="bg1"/>
                </a:solidFill>
                <a:latin typeface="Century" panose="02040604050505020304" pitchFamily="18" charset="0"/>
              </a:rPr>
              <a:t>Entrapment</a:t>
            </a:r>
          </a:p>
        </p:txBody>
      </p:sp>
      <p:sp>
        <p:nvSpPr>
          <p:cNvPr id="91" name="TextBox 90"/>
          <p:cNvSpPr txBox="1"/>
          <p:nvPr/>
        </p:nvSpPr>
        <p:spPr>
          <a:xfrm rot="289458">
            <a:off x="3536030" y="5469511"/>
            <a:ext cx="729687" cy="207749"/>
          </a:xfrm>
          <a:prstGeom prst="rect">
            <a:avLst/>
          </a:prstGeom>
          <a:solidFill>
            <a:srgbClr val="3333CC">
              <a:alpha val="29804"/>
            </a:srgbClr>
          </a:solidFill>
        </p:spPr>
        <p:txBody>
          <a:bodyPr wrap="none" rtlCol="0">
            <a:spAutoFit/>
          </a:bodyPr>
          <a:lstStyle/>
          <a:p>
            <a:r>
              <a:rPr lang="en-US" sz="750" dirty="0">
                <a:solidFill>
                  <a:schemeClr val="bg1"/>
                </a:solidFill>
                <a:latin typeface="Century" panose="02040604050505020304" pitchFamily="18" charset="0"/>
              </a:rPr>
              <a:t>Entrapment</a:t>
            </a:r>
          </a:p>
        </p:txBody>
      </p:sp>
      <p:sp>
        <p:nvSpPr>
          <p:cNvPr id="92" name="TextBox 91"/>
          <p:cNvSpPr txBox="1"/>
          <p:nvPr/>
        </p:nvSpPr>
        <p:spPr>
          <a:xfrm rot="17414663">
            <a:off x="3663620" y="1657728"/>
            <a:ext cx="729687" cy="207749"/>
          </a:xfrm>
          <a:prstGeom prst="rect">
            <a:avLst/>
          </a:prstGeom>
          <a:solidFill>
            <a:srgbClr val="3333CC">
              <a:alpha val="29804"/>
            </a:srgbClr>
          </a:solidFill>
        </p:spPr>
        <p:txBody>
          <a:bodyPr wrap="none" rtlCol="0">
            <a:spAutoFit/>
          </a:bodyPr>
          <a:lstStyle/>
          <a:p>
            <a:r>
              <a:rPr lang="en-US" sz="750" dirty="0">
                <a:solidFill>
                  <a:schemeClr val="bg1"/>
                </a:solidFill>
                <a:latin typeface="Century" panose="02040604050505020304" pitchFamily="18" charset="0"/>
              </a:rPr>
              <a:t>Entrapment</a:t>
            </a:r>
          </a:p>
        </p:txBody>
      </p:sp>
      <p:sp>
        <p:nvSpPr>
          <p:cNvPr id="93" name="TextBox 92"/>
          <p:cNvSpPr txBox="1"/>
          <p:nvPr/>
        </p:nvSpPr>
        <p:spPr>
          <a:xfrm rot="18447964">
            <a:off x="5992151" y="5054844"/>
            <a:ext cx="729687" cy="207749"/>
          </a:xfrm>
          <a:prstGeom prst="rect">
            <a:avLst/>
          </a:prstGeom>
          <a:solidFill>
            <a:srgbClr val="3333CC">
              <a:alpha val="29804"/>
            </a:srgbClr>
          </a:solidFill>
        </p:spPr>
        <p:txBody>
          <a:bodyPr wrap="none" rtlCol="0">
            <a:spAutoFit/>
          </a:bodyPr>
          <a:lstStyle/>
          <a:p>
            <a:r>
              <a:rPr lang="en-US" sz="750" dirty="0">
                <a:solidFill>
                  <a:schemeClr val="bg1"/>
                </a:solidFill>
                <a:latin typeface="Century" panose="02040604050505020304" pitchFamily="18" charset="0"/>
              </a:rPr>
              <a:t>Entrapment</a:t>
            </a:r>
          </a:p>
        </p:txBody>
      </p:sp>
      <p:sp>
        <p:nvSpPr>
          <p:cNvPr id="94" name="TextBox 93"/>
          <p:cNvSpPr txBox="1"/>
          <p:nvPr/>
        </p:nvSpPr>
        <p:spPr>
          <a:xfrm>
            <a:off x="4299728" y="5489028"/>
            <a:ext cx="729687" cy="207749"/>
          </a:xfrm>
          <a:prstGeom prst="rect">
            <a:avLst/>
          </a:prstGeom>
          <a:solidFill>
            <a:srgbClr val="3333CC">
              <a:alpha val="29804"/>
            </a:srgbClr>
          </a:solidFill>
        </p:spPr>
        <p:txBody>
          <a:bodyPr wrap="none" rtlCol="0">
            <a:spAutoFit/>
          </a:bodyPr>
          <a:lstStyle/>
          <a:p>
            <a:r>
              <a:rPr lang="en-US" sz="750" dirty="0">
                <a:solidFill>
                  <a:schemeClr val="bg1"/>
                </a:solidFill>
                <a:latin typeface="Century" panose="02040604050505020304" pitchFamily="18" charset="0"/>
              </a:rPr>
              <a:t>Entrapment</a:t>
            </a:r>
          </a:p>
        </p:txBody>
      </p:sp>
      <p:sp>
        <p:nvSpPr>
          <p:cNvPr id="95" name="TextBox 94"/>
          <p:cNvSpPr txBox="1"/>
          <p:nvPr/>
        </p:nvSpPr>
        <p:spPr>
          <a:xfrm rot="21323717">
            <a:off x="5011297" y="5461539"/>
            <a:ext cx="729687" cy="207749"/>
          </a:xfrm>
          <a:prstGeom prst="rect">
            <a:avLst/>
          </a:prstGeom>
          <a:solidFill>
            <a:srgbClr val="3333CC">
              <a:alpha val="29804"/>
            </a:srgbClr>
          </a:solidFill>
        </p:spPr>
        <p:txBody>
          <a:bodyPr wrap="none" rtlCol="0">
            <a:spAutoFit/>
          </a:bodyPr>
          <a:lstStyle/>
          <a:p>
            <a:r>
              <a:rPr lang="en-US" sz="750" dirty="0">
                <a:solidFill>
                  <a:schemeClr val="bg1"/>
                </a:solidFill>
                <a:latin typeface="Century" panose="02040604050505020304" pitchFamily="18" charset="0"/>
              </a:rPr>
              <a:t>Entrapment</a:t>
            </a:r>
          </a:p>
        </p:txBody>
      </p:sp>
      <p:sp>
        <p:nvSpPr>
          <p:cNvPr id="58" name="TextBox 57"/>
          <p:cNvSpPr txBox="1"/>
          <p:nvPr/>
        </p:nvSpPr>
        <p:spPr>
          <a:xfrm>
            <a:off x="919012" y="55897"/>
            <a:ext cx="6820585" cy="523220"/>
          </a:xfrm>
          <a:prstGeom prst="rect">
            <a:avLst/>
          </a:prstGeom>
          <a:noFill/>
        </p:spPr>
        <p:txBody>
          <a:bodyPr wrap="none" rtlCol="0">
            <a:spAutoFit/>
          </a:bodyPr>
          <a:lstStyle/>
          <a:p>
            <a:r>
              <a:rPr lang="en-US" sz="2800" b="1" dirty="0" smtClean="0">
                <a:solidFill>
                  <a:schemeClr val="bg1"/>
                </a:solidFill>
                <a:latin typeface="+mj-lt"/>
              </a:rPr>
              <a:t>FSE Scenario </a:t>
            </a:r>
            <a:r>
              <a:rPr lang="en-US" sz="2800" b="1" dirty="0" smtClean="0">
                <a:solidFill>
                  <a:schemeClr val="bg1"/>
                </a:solidFill>
                <a:latin typeface="+mj-lt"/>
              </a:rPr>
              <a:t>Impacts </a:t>
            </a:r>
            <a:r>
              <a:rPr lang="en-US" sz="2800" b="1" dirty="0" smtClean="0">
                <a:solidFill>
                  <a:schemeClr val="bg1"/>
                </a:solidFill>
                <a:latin typeface="+mj-lt"/>
              </a:rPr>
              <a:t>to Housing Area</a:t>
            </a:r>
            <a:endParaRPr lang="en-US" sz="2800" b="1" dirty="0">
              <a:solidFill>
                <a:schemeClr val="bg1"/>
              </a:solidFill>
              <a:latin typeface="+mj-lt"/>
            </a:endParaRPr>
          </a:p>
        </p:txBody>
      </p:sp>
      <p:sp>
        <p:nvSpPr>
          <p:cNvPr id="2" name="Slide Number Placeholder 1"/>
          <p:cNvSpPr>
            <a:spLocks noGrp="1"/>
          </p:cNvSpPr>
          <p:nvPr>
            <p:ph type="sldNum" sz="quarter" idx="12"/>
          </p:nvPr>
        </p:nvSpPr>
        <p:spPr/>
        <p:txBody>
          <a:bodyPr/>
          <a:lstStyle/>
          <a:p>
            <a:fld id="{48F63A3B-78C7-47BE-AE5E-E10140E04643}" type="slidenum">
              <a:rPr lang="en-US" smtClean="0"/>
              <a:t>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6"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11</a:t>
            </a:fld>
            <a:r>
              <a:rPr lang="en-US" sz="1000" smtClean="0"/>
              <a:t> of XX</a:t>
            </a:r>
            <a:endParaRPr lang="en-US" sz="1000" dirty="0"/>
          </a:p>
        </p:txBody>
      </p:sp>
    </p:spTree>
    <p:extLst>
      <p:ext uri="{BB962C8B-B14F-4D97-AF65-F5344CB8AC3E}">
        <p14:creationId xmlns:p14="http://schemas.microsoft.com/office/powerpoint/2010/main" val="934328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8427" y="1475857"/>
            <a:ext cx="3271754" cy="323165"/>
          </a:xfrm>
          <a:prstGeom prst="rect">
            <a:avLst/>
          </a:prstGeom>
          <a:noFill/>
        </p:spPr>
        <p:txBody>
          <a:bodyPr wrap="square" rtlCol="0">
            <a:spAutoFit/>
          </a:bodyPr>
          <a:lstStyle/>
          <a:p>
            <a:pPr algn="ctr"/>
            <a:r>
              <a:rPr lang="en-US" sz="1500" b="1" dirty="0">
                <a:latin typeface="Arial" panose="020B0604020202020204" pitchFamily="34" charset="0"/>
                <a:cs typeface="Arial" panose="020B0604020202020204" pitchFamily="34" charset="0"/>
              </a:rPr>
              <a:t>DAY #2: </a:t>
            </a:r>
            <a:r>
              <a:rPr lang="en-US" sz="1500" b="1" dirty="0" smtClean="0">
                <a:latin typeface="Arial" panose="020B0604020202020204" pitchFamily="34" charset="0"/>
                <a:cs typeface="Arial" panose="020B0604020202020204" pitchFamily="34" charset="0"/>
              </a:rPr>
              <a:t>24 August 2021</a:t>
            </a:r>
            <a:endParaRPr lang="en-US" sz="1500" b="1" dirty="0">
              <a:latin typeface="Arial" panose="020B0604020202020204" pitchFamily="34" charset="0"/>
              <a:cs typeface="Arial" panose="020B0604020202020204" pitchFamily="34" charset="0"/>
            </a:endParaRPr>
          </a:p>
        </p:txBody>
      </p:sp>
      <p:sp>
        <p:nvSpPr>
          <p:cNvPr id="8" name="TextBox 7"/>
          <p:cNvSpPr txBox="1"/>
          <p:nvPr/>
        </p:nvSpPr>
        <p:spPr>
          <a:xfrm>
            <a:off x="4726459" y="1524018"/>
            <a:ext cx="4417541" cy="3670236"/>
          </a:xfrm>
          <a:prstGeom prst="rect">
            <a:avLst/>
          </a:prstGeom>
          <a:solidFill>
            <a:schemeClr val="bg2">
              <a:lumMod val="75000"/>
            </a:schemeClr>
          </a:solidFill>
          <a:ln w="57150">
            <a:solidFill>
              <a:schemeClr val="bg1">
                <a:lumMod val="75000"/>
              </a:schemeClr>
            </a:solidFill>
          </a:ln>
          <a:scene3d>
            <a:camera prst="orthographicFront"/>
            <a:lightRig rig="threePt" dir="t"/>
          </a:scene3d>
          <a:sp3d>
            <a:bevelT/>
          </a:sp3d>
        </p:spPr>
        <p:txBody>
          <a:bodyPr wrap="square" rtlCol="0">
            <a:spAutoFit/>
          </a:bodyPr>
          <a:lstStyle/>
          <a:p>
            <a:pPr algn="ctr"/>
            <a:r>
              <a:rPr lang="en-US" sz="1200" b="1" u="sng" dirty="0">
                <a:latin typeface="Arial" panose="020B0604020202020204" pitchFamily="34" charset="0"/>
                <a:cs typeface="Arial" panose="020B0604020202020204" pitchFamily="34" charset="0"/>
              </a:rPr>
              <a:t>Exercise Components</a:t>
            </a:r>
          </a:p>
          <a:p>
            <a:pPr algn="ctr"/>
            <a:endParaRPr lang="en-US" sz="1050" b="1" u="sng"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1050" dirty="0">
                <a:latin typeface="Arial" panose="020B0604020202020204" pitchFamily="34" charset="0"/>
                <a:cs typeface="Arial" panose="020B0604020202020204" pitchFamily="34" charset="0"/>
              </a:rPr>
              <a:t>The FSE will transition to a pause-ex at 1400hrs on </a:t>
            </a:r>
            <a:r>
              <a:rPr lang="en-US" sz="1050" dirty="0" smtClean="0">
                <a:latin typeface="Arial" panose="020B0604020202020204" pitchFamily="34" charset="0"/>
                <a:cs typeface="Arial" panose="020B0604020202020204" pitchFamily="34" charset="0"/>
              </a:rPr>
              <a:t>24 August </a:t>
            </a:r>
            <a:r>
              <a:rPr lang="en-US" sz="1050" dirty="0">
                <a:latin typeface="Arial" panose="020B0604020202020204" pitchFamily="34" charset="0"/>
                <a:cs typeface="Arial" panose="020B0604020202020204" pitchFamily="34" charset="0"/>
              </a:rPr>
              <a:t>in order to transition to recovery portion of the exercise. The recovery exercise will validate plans and procedures identified during the Tornado TTX.</a:t>
            </a:r>
          </a:p>
          <a:p>
            <a:pPr marL="128588" indent="-128588">
              <a:buFont typeface="Wingdings" panose="05000000000000000000" pitchFamily="2" charset="2"/>
              <a:buChar char="§"/>
            </a:pPr>
            <a:endParaRPr lang="en-US" sz="1050"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1050" dirty="0">
                <a:latin typeface="Arial" panose="020B0604020202020204" pitchFamily="34" charset="0"/>
                <a:cs typeface="Arial" panose="020B0604020202020204" pitchFamily="34" charset="0"/>
              </a:rPr>
              <a:t>ICP and </a:t>
            </a:r>
            <a:r>
              <a:rPr lang="en-US" sz="1050" dirty="0" err="1">
                <a:latin typeface="Arial" panose="020B0604020202020204" pitchFamily="34" charset="0"/>
                <a:cs typeface="Arial" panose="020B0604020202020204" pitchFamily="34" charset="0"/>
              </a:rPr>
              <a:t>CrMT</a:t>
            </a:r>
            <a:r>
              <a:rPr lang="en-US" sz="1050" dirty="0">
                <a:latin typeface="Arial" panose="020B0604020202020204" pitchFamily="34" charset="0"/>
                <a:cs typeface="Arial" panose="020B0604020202020204" pitchFamily="34" charset="0"/>
              </a:rPr>
              <a:t> will assemble at their respected locations at 0830hrs in order to resume exercise. </a:t>
            </a:r>
          </a:p>
          <a:p>
            <a:pPr marL="128588" indent="-128588">
              <a:buFont typeface="Wingdings" panose="05000000000000000000" pitchFamily="2" charset="2"/>
              <a:buChar char="§"/>
            </a:pPr>
            <a:endParaRPr lang="en-US" sz="1050"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1050" dirty="0">
                <a:latin typeface="Arial" panose="020B0604020202020204" pitchFamily="34" charset="0"/>
                <a:cs typeface="Arial" panose="020B0604020202020204" pitchFamily="34" charset="0"/>
              </a:rPr>
              <a:t>ICP will formally transfer from incident response to recovery efforts.</a:t>
            </a:r>
          </a:p>
          <a:p>
            <a:pPr marL="128588" indent="-128588">
              <a:buFont typeface="Wingdings" panose="05000000000000000000" pitchFamily="2" charset="2"/>
              <a:buChar char="§"/>
            </a:pPr>
            <a:endParaRPr lang="en-US" sz="1050"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1050" dirty="0" err="1">
                <a:latin typeface="Arial" panose="020B0604020202020204" pitchFamily="34" charset="0"/>
                <a:cs typeface="Arial" panose="020B0604020202020204" pitchFamily="34" charset="0"/>
              </a:rPr>
              <a:t>CrMT</a:t>
            </a:r>
            <a:r>
              <a:rPr lang="en-US" sz="1050" dirty="0">
                <a:latin typeface="Arial" panose="020B0604020202020204" pitchFamily="34" charset="0"/>
                <a:cs typeface="Arial" panose="020B0604020202020204" pitchFamily="34" charset="0"/>
              </a:rPr>
              <a:t> will conduct a shift change brief and assist the ICP in recovery operations.</a:t>
            </a:r>
          </a:p>
          <a:p>
            <a:pPr marL="128588" indent="-128588">
              <a:buFont typeface="Wingdings" panose="05000000000000000000" pitchFamily="2" charset="2"/>
              <a:buChar char="§"/>
            </a:pPr>
            <a:endParaRPr lang="en-US" sz="1050"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1050" dirty="0">
                <a:latin typeface="Arial" panose="020B0604020202020204" pitchFamily="34" charset="0"/>
                <a:cs typeface="Arial" panose="020B0604020202020204" pitchFamily="34" charset="0"/>
              </a:rPr>
              <a:t>The exercise white cell planning team will continue releasing exercise injects to assist in validating exercise recovery efforts. Observer Controllers will continue to assess their assigned areas. </a:t>
            </a:r>
          </a:p>
          <a:p>
            <a:pPr marL="128588" indent="-128588">
              <a:buFont typeface="Wingdings" panose="05000000000000000000" pitchFamily="2" charset="2"/>
              <a:buChar char="§"/>
            </a:pPr>
            <a:endParaRPr lang="en-US" sz="1050"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1050" dirty="0">
                <a:latin typeface="Arial" panose="020B0604020202020204" pitchFamily="34" charset="0"/>
                <a:cs typeface="Arial" panose="020B0604020202020204" pitchFamily="34" charset="0"/>
              </a:rPr>
              <a:t>The recovery exercise will </a:t>
            </a:r>
            <a:r>
              <a:rPr lang="en-US" sz="1050" dirty="0" err="1">
                <a:latin typeface="Arial" panose="020B0604020202020204" pitchFamily="34" charset="0"/>
                <a:cs typeface="Arial" panose="020B0604020202020204" pitchFamily="34" charset="0"/>
              </a:rPr>
              <a:t>endex</a:t>
            </a:r>
            <a:r>
              <a:rPr lang="en-US" sz="1050" dirty="0">
                <a:latin typeface="Arial" panose="020B0604020202020204" pitchFamily="34" charset="0"/>
                <a:cs typeface="Arial" panose="020B0604020202020204" pitchFamily="34" charset="0"/>
              </a:rPr>
              <a:t> at 1530hrs.</a:t>
            </a:r>
          </a:p>
          <a:p>
            <a:pPr marL="128588" indent="-128588">
              <a:buFont typeface="Wingdings" panose="05000000000000000000" pitchFamily="2" charset="2"/>
              <a:buChar char="§"/>
            </a:pPr>
            <a:endParaRPr lang="en-US" sz="1050"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1050" dirty="0">
                <a:latin typeface="Arial" panose="020B0604020202020204" pitchFamily="34" charset="0"/>
                <a:cs typeface="Arial" panose="020B0604020202020204" pitchFamily="34" charset="0"/>
              </a:rPr>
              <a:t>A hot wash will be conducted immediately after.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08" y="1775939"/>
            <a:ext cx="4531841" cy="2661288"/>
          </a:xfrm>
          <a:prstGeom prst="rect">
            <a:avLst/>
          </a:prstGeom>
          <a:ln w="57150">
            <a:solidFill>
              <a:schemeClr val="tx1"/>
            </a:solidFill>
          </a:ln>
        </p:spPr>
      </p:pic>
      <p:pic>
        <p:nvPicPr>
          <p:cNvPr id="9" name="Picture 8" descr="65580_medium.jpg"/>
          <p:cNvPicPr>
            <a:picLocks noChangeAspect="1"/>
          </p:cNvPicPr>
          <p:nvPr/>
        </p:nvPicPr>
        <p:blipFill>
          <a:blip r:embed="rId3" cstate="print"/>
          <a:stretch>
            <a:fillRect/>
          </a:stretch>
        </p:blipFill>
        <p:spPr>
          <a:xfrm>
            <a:off x="2075936" y="1775940"/>
            <a:ext cx="1399845" cy="121733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Rectangle 2"/>
          <p:cNvSpPr/>
          <p:nvPr/>
        </p:nvSpPr>
        <p:spPr>
          <a:xfrm>
            <a:off x="83409" y="4608133"/>
            <a:ext cx="4643051" cy="577081"/>
          </a:xfrm>
          <a:prstGeom prst="rect">
            <a:avLst/>
          </a:prstGeom>
        </p:spPr>
        <p:txBody>
          <a:bodyPr wrap="square">
            <a:spAutoFit/>
          </a:bodyPr>
          <a:lstStyle/>
          <a:p>
            <a:pPr>
              <a:spcAft>
                <a:spcPts val="450"/>
              </a:spcAft>
            </a:pPr>
            <a:r>
              <a:rPr lang="en-US" sz="1050" b="1" dirty="0">
                <a:latin typeface="Arial" pitchFamily="34" charset="0"/>
                <a:cs typeface="Arial" pitchFamily="34" charset="0"/>
              </a:rPr>
              <a:t>TTX: Table Top Exercise </a:t>
            </a:r>
            <a:r>
              <a:rPr lang="en-US" sz="1050" dirty="0">
                <a:latin typeface="Arial" pitchFamily="34" charset="0"/>
                <a:cs typeface="Arial" pitchFamily="34" charset="0"/>
              </a:rPr>
              <a:t>is a real-time scenario with movement of personnel and equipment in support of a single-agency and/or single-hazard set of requirements</a:t>
            </a:r>
            <a:r>
              <a:rPr lang="en-US" sz="900" dirty="0">
                <a:latin typeface="Arial" pitchFamily="34" charset="0"/>
                <a:cs typeface="Arial" pitchFamily="34" charset="0"/>
              </a:rPr>
              <a:t>. </a:t>
            </a:r>
          </a:p>
        </p:txBody>
      </p:sp>
      <p:sp>
        <p:nvSpPr>
          <p:cNvPr id="10" name="TextBox 9"/>
          <p:cNvSpPr txBox="1"/>
          <p:nvPr/>
        </p:nvSpPr>
        <p:spPr>
          <a:xfrm>
            <a:off x="3180590" y="875507"/>
            <a:ext cx="3271754" cy="415498"/>
          </a:xfrm>
          <a:prstGeom prst="rect">
            <a:avLst/>
          </a:prstGeom>
          <a:noFill/>
        </p:spPr>
        <p:txBody>
          <a:bodyPr wrap="square" rtlCol="0">
            <a:spAutoFit/>
          </a:bodyPr>
          <a:lstStyle/>
          <a:p>
            <a:pPr algn="ctr"/>
            <a:r>
              <a:rPr lang="en-US" sz="2100" b="1" dirty="0">
                <a:latin typeface="Arial" panose="020B0604020202020204" pitchFamily="34" charset="0"/>
                <a:cs typeface="Arial" panose="020B0604020202020204" pitchFamily="34" charset="0"/>
              </a:rPr>
              <a:t>Tornado Recovery TTX</a:t>
            </a:r>
          </a:p>
        </p:txBody>
      </p:sp>
      <p:sp>
        <p:nvSpPr>
          <p:cNvPr id="11" name="TextBox 10"/>
          <p:cNvSpPr txBox="1"/>
          <p:nvPr/>
        </p:nvSpPr>
        <p:spPr>
          <a:xfrm>
            <a:off x="919012" y="64443"/>
            <a:ext cx="3530069" cy="523220"/>
          </a:xfrm>
          <a:prstGeom prst="rect">
            <a:avLst/>
          </a:prstGeom>
          <a:noFill/>
        </p:spPr>
        <p:txBody>
          <a:bodyPr wrap="none" rtlCol="0">
            <a:spAutoFit/>
          </a:bodyPr>
          <a:lstStyle/>
          <a:p>
            <a:r>
              <a:rPr lang="en-US" sz="2800" b="1" dirty="0" smtClean="0">
                <a:solidFill>
                  <a:schemeClr val="bg1"/>
                </a:solidFill>
                <a:latin typeface="+mj-lt"/>
              </a:rPr>
              <a:t>RWG TTX Overview</a:t>
            </a:r>
            <a:endParaRPr lang="en-US" sz="2800" b="1" dirty="0">
              <a:solidFill>
                <a:schemeClr val="bg1"/>
              </a:solidFill>
              <a:latin typeface="+mj-lt"/>
            </a:endParaRPr>
          </a:p>
        </p:txBody>
      </p:sp>
      <p:sp>
        <p:nvSpPr>
          <p:cNvPr id="12"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12</a:t>
            </a:fld>
            <a:r>
              <a:rPr lang="en-US" sz="1000" smtClean="0"/>
              <a:t> of XX</a:t>
            </a:r>
            <a:endParaRPr lang="en-US" sz="1000" dirty="0"/>
          </a:p>
        </p:txBody>
      </p:sp>
    </p:spTree>
    <p:extLst>
      <p:ext uri="{BB962C8B-B14F-4D97-AF65-F5344CB8AC3E}">
        <p14:creationId xmlns:p14="http://schemas.microsoft.com/office/powerpoint/2010/main" val="2277250462"/>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23850" y="672716"/>
            <a:ext cx="1696298" cy="415498"/>
          </a:xfrm>
          <a:prstGeom prst="rect">
            <a:avLst/>
          </a:prstGeom>
        </p:spPr>
        <p:txBody>
          <a:bodyPr wrap="none">
            <a:spAutoFit/>
          </a:bodyPr>
          <a:lstStyle/>
          <a:p>
            <a:pPr algn="ctr">
              <a:defRPr/>
            </a:pPr>
            <a:r>
              <a:rPr lang="en-US" sz="2100" b="1" dirty="0">
                <a:latin typeface="Arial" pitchFamily="34" charset="0"/>
                <a:cs typeface="Arial" pitchFamily="34" charset="0"/>
              </a:rPr>
              <a:t>Capabilities</a:t>
            </a:r>
          </a:p>
        </p:txBody>
      </p:sp>
      <p:sp>
        <p:nvSpPr>
          <p:cNvPr id="9" name="TextBox 8"/>
          <p:cNvSpPr txBox="1"/>
          <p:nvPr/>
        </p:nvSpPr>
        <p:spPr>
          <a:xfrm>
            <a:off x="297869" y="1308875"/>
            <a:ext cx="4052454" cy="507831"/>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The HSEEP 27 Capabilities requiring evaluation and Commander’s T,P,U assessment </a:t>
            </a:r>
          </a:p>
        </p:txBody>
      </p:sp>
      <p:sp>
        <p:nvSpPr>
          <p:cNvPr id="11" name="Down Arrow 10"/>
          <p:cNvSpPr/>
          <p:nvPr/>
        </p:nvSpPr>
        <p:spPr>
          <a:xfrm rot="16200000">
            <a:off x="4014940" y="2587300"/>
            <a:ext cx="369800" cy="936896"/>
          </a:xfrm>
          <a:prstGeom prst="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296213" y="2191142"/>
            <a:ext cx="3435179" cy="2169825"/>
          </a:xfrm>
          <a:prstGeom prst="rect">
            <a:avLst/>
          </a:prstGeom>
          <a:noFill/>
        </p:spPr>
        <p:txBody>
          <a:bodyPr wrap="square" rtlCol="0">
            <a:spAutoFit/>
          </a:bodyPr>
          <a:lstStyle/>
          <a:p>
            <a:pPr marL="128588" indent="-128588">
              <a:buFont typeface="Wingdings" panose="05000000000000000000" pitchFamily="2" charset="2"/>
              <a:buChar char="Ø"/>
            </a:pPr>
            <a:r>
              <a:rPr lang="en-US" sz="900" b="1" dirty="0">
                <a:solidFill>
                  <a:srgbClr val="00B050"/>
                </a:solidFill>
                <a:latin typeface="Arial" panose="020B0604020202020204" pitchFamily="34" charset="0"/>
                <a:cs typeface="Arial" panose="020B0604020202020204" pitchFamily="34" charset="0"/>
              </a:rPr>
              <a:t>Green highlighted rows (5,7,9, and 17) signify those capabilities that may be demonstrated on an almost daily basis</a:t>
            </a:r>
          </a:p>
          <a:p>
            <a:pPr marL="128588" indent="-128588">
              <a:buFont typeface="Wingdings" panose="05000000000000000000" pitchFamily="2" charset="2"/>
              <a:buChar char="Ø"/>
            </a:pPr>
            <a:endParaRPr lang="en-US" sz="900" b="1" dirty="0">
              <a:solidFill>
                <a:srgbClr val="FF0000"/>
              </a:solidFill>
              <a:latin typeface="Arial" panose="020B0604020202020204" pitchFamily="34" charset="0"/>
              <a:cs typeface="Arial" panose="020B0604020202020204" pitchFamily="34" charset="0"/>
            </a:endParaRPr>
          </a:p>
          <a:p>
            <a:pPr marL="128588" indent="-128588">
              <a:buFont typeface="Wingdings" panose="05000000000000000000" pitchFamily="2" charset="2"/>
              <a:buChar char="Ø"/>
            </a:pPr>
            <a:r>
              <a:rPr lang="en-US" sz="900" b="1" dirty="0">
                <a:solidFill>
                  <a:schemeClr val="accent4"/>
                </a:solidFill>
                <a:latin typeface="Arial" panose="020B0604020202020204" pitchFamily="34" charset="0"/>
                <a:cs typeface="Arial" panose="020B0604020202020204" pitchFamily="34" charset="0"/>
              </a:rPr>
              <a:t>The yellow highlighted rows (1,2,3,4,13,15,22,23,24, and 25) signify those capabilities that should be demonstrated/assessed during operations based, integrated protection exercises and evaluated FSEs</a:t>
            </a:r>
          </a:p>
          <a:p>
            <a:pPr marL="128588" indent="-128588">
              <a:buFont typeface="Wingdings" panose="05000000000000000000" pitchFamily="2" charset="2"/>
              <a:buChar char="Ø"/>
            </a:pPr>
            <a:endParaRPr lang="en-US" sz="900" b="1" dirty="0">
              <a:solidFill>
                <a:srgbClr val="FF0000"/>
              </a:solidFill>
              <a:latin typeface="Arial" panose="020B0604020202020204" pitchFamily="34" charset="0"/>
              <a:cs typeface="Arial" panose="020B0604020202020204" pitchFamily="34" charset="0"/>
            </a:endParaRPr>
          </a:p>
          <a:p>
            <a:pPr marL="128588" indent="-128588">
              <a:buFont typeface="Wingdings" panose="05000000000000000000" pitchFamily="2" charset="2"/>
              <a:buChar char="Ø"/>
            </a:pPr>
            <a:r>
              <a:rPr lang="en-US" sz="900" b="1" dirty="0">
                <a:solidFill>
                  <a:schemeClr val="accent1"/>
                </a:solidFill>
                <a:latin typeface="Arial" panose="020B0604020202020204" pitchFamily="34" charset="0"/>
                <a:cs typeface="Arial" panose="020B0604020202020204" pitchFamily="34" charset="0"/>
              </a:rPr>
              <a:t>The blue highlighted rows (6,8,10,11,12,14,16,18,19,20,21,26 and 27) signify those capabilities that are required to be demonstrated/evaluated over the three year triennial period as outlined in submitted multi-year training plans.</a:t>
            </a:r>
          </a:p>
          <a:p>
            <a:pPr marL="128588" indent="-128588">
              <a:buFont typeface="Wingdings" panose="05000000000000000000" pitchFamily="2" charset="2"/>
              <a:buChar char="Ø"/>
            </a:pPr>
            <a:endParaRPr lang="en-US" sz="900" b="1" dirty="0">
              <a:solidFill>
                <a:srgbClr val="FF0000"/>
              </a:solidFill>
              <a:latin typeface="Arial" panose="020B0604020202020204" pitchFamily="34" charset="0"/>
              <a:cs typeface="Arial" panose="020B0604020202020204" pitchFamily="34" charset="0"/>
            </a:endParaRPr>
          </a:p>
        </p:txBody>
      </p:sp>
      <p:graphicFrame>
        <p:nvGraphicFramePr>
          <p:cNvPr id="12" name="Content Placeholder 4"/>
          <p:cNvGraphicFramePr>
            <a:graphicFrameLocks/>
          </p:cNvGraphicFramePr>
          <p:nvPr>
            <p:extLst>
              <p:ext uri="{D42A27DB-BD31-4B8C-83A1-F6EECF244321}">
                <p14:modId xmlns:p14="http://schemas.microsoft.com/office/powerpoint/2010/main" val="2989324352"/>
              </p:ext>
            </p:extLst>
          </p:nvPr>
        </p:nvGraphicFramePr>
        <p:xfrm>
          <a:off x="4854484" y="1205673"/>
          <a:ext cx="3466556" cy="4732860"/>
        </p:xfrm>
        <a:graphic>
          <a:graphicData uri="http://schemas.openxmlformats.org/drawingml/2006/table">
            <a:tbl>
              <a:tblPr/>
              <a:tblGrid>
                <a:gridCol w="474660">
                  <a:extLst>
                    <a:ext uri="{9D8B030D-6E8A-4147-A177-3AD203B41FA5}">
                      <a16:colId xmlns:a16="http://schemas.microsoft.com/office/drawing/2014/main" val="20000"/>
                    </a:ext>
                  </a:extLst>
                </a:gridCol>
                <a:gridCol w="2991896">
                  <a:extLst>
                    <a:ext uri="{9D8B030D-6E8A-4147-A177-3AD203B41FA5}">
                      <a16:colId xmlns:a16="http://schemas.microsoft.com/office/drawing/2014/main" val="20001"/>
                    </a:ext>
                  </a:extLst>
                </a:gridCol>
              </a:tblGrid>
              <a:tr h="134657">
                <a:tc gridSpan="2">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Common </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extLst>
                  <a:ext uri="{0D108BD9-81ED-4DB2-BD59-A6C34878D82A}">
                    <a16:rowId xmlns:a16="http://schemas.microsoft.com/office/drawing/2014/main" val="10000"/>
                  </a:ext>
                </a:extLst>
              </a:tr>
              <a:tr h="13465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Planning (</a:t>
                      </a:r>
                      <a:r>
                        <a:rPr lang="en-US" sz="800" b="1" dirty="0" smtClean="0">
                          <a:latin typeface="Arial" panose="020B0604020202020204" pitchFamily="34" charset="0"/>
                          <a:ea typeface="Calibri"/>
                          <a:cs typeface="Arial" panose="020B0604020202020204" pitchFamily="34" charset="0"/>
                        </a:rPr>
                        <a:t>ESF #5</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13465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2</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Public Information and Warning (</a:t>
                      </a:r>
                      <a:r>
                        <a:rPr lang="en-US" sz="800" b="1" dirty="0" smtClean="0">
                          <a:latin typeface="Arial" panose="020B0604020202020204" pitchFamily="34" charset="0"/>
                          <a:ea typeface="Calibri"/>
                          <a:cs typeface="Arial" panose="020B0604020202020204" pitchFamily="34" charset="0"/>
                        </a:rPr>
                        <a:t>ESF #2 &amp; 15</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13465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3</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800" kern="1200" dirty="0" smtClean="0">
                          <a:solidFill>
                            <a:srgbClr val="000000"/>
                          </a:solidFill>
                          <a:latin typeface="Arial"/>
                          <a:ea typeface="Calibri"/>
                          <a:cs typeface="Times New Roman"/>
                        </a:rPr>
                        <a:t>Operational</a:t>
                      </a:r>
                      <a:r>
                        <a:rPr lang="en-US" sz="800" kern="1200" baseline="0" dirty="0" smtClean="0">
                          <a:solidFill>
                            <a:srgbClr val="000000"/>
                          </a:solidFill>
                          <a:latin typeface="Arial"/>
                          <a:ea typeface="Calibri"/>
                          <a:cs typeface="Times New Roman"/>
                        </a:rPr>
                        <a:t> Coordination (</a:t>
                      </a:r>
                      <a:r>
                        <a:rPr lang="en-US" sz="800" b="1" kern="1200" baseline="0" dirty="0" smtClean="0">
                          <a:solidFill>
                            <a:srgbClr val="000000"/>
                          </a:solidFill>
                          <a:latin typeface="Arial"/>
                          <a:ea typeface="Calibri"/>
                          <a:cs typeface="Times New Roman"/>
                        </a:rPr>
                        <a:t>ESF #5</a:t>
                      </a:r>
                      <a:r>
                        <a:rPr lang="en-US" sz="800" kern="1200" baseline="0" dirty="0" smtClean="0">
                          <a:solidFill>
                            <a:srgbClr val="000000"/>
                          </a:solidFill>
                          <a:latin typeface="Arial"/>
                          <a:ea typeface="Calibri"/>
                          <a:cs typeface="Times New Roman"/>
                        </a:rPr>
                        <a:t>)</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134657">
                <a:tc gridSpan="2">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Prevent </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04"/>
                  </a:ext>
                </a:extLst>
              </a:tr>
              <a:tr h="134657">
                <a:tc>
                  <a:txBody>
                    <a:bodyPr/>
                    <a:lstStyle/>
                    <a:p>
                      <a:pPr marL="0" marR="0" algn="ctr">
                        <a:lnSpc>
                          <a:spcPct val="115000"/>
                        </a:lnSpc>
                        <a:spcBef>
                          <a:spcPts val="0"/>
                        </a:spcBef>
                        <a:spcAft>
                          <a:spcPts val="0"/>
                        </a:spcAft>
                      </a:pPr>
                      <a:r>
                        <a:rPr lang="en-US" sz="800" b="1" i="0" dirty="0" smtClean="0">
                          <a:latin typeface="Arial" panose="020B0604020202020204" pitchFamily="34" charset="0"/>
                          <a:ea typeface="Calibri"/>
                          <a:cs typeface="Arial" panose="020B0604020202020204" pitchFamily="34" charset="0"/>
                        </a:rPr>
                        <a:t>4</a:t>
                      </a:r>
                      <a:endParaRPr lang="en-US" sz="800" b="1" i="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800" kern="1200" dirty="0" smtClean="0">
                          <a:solidFill>
                            <a:srgbClr val="000000"/>
                          </a:solidFill>
                          <a:latin typeface="Arial"/>
                          <a:ea typeface="Times New Roman"/>
                          <a:cs typeface="Times New Roman"/>
                        </a:rPr>
                        <a:t>Intelligence &amp; Information Warning (</a:t>
                      </a:r>
                      <a:r>
                        <a:rPr lang="en-US" sz="800" b="1" kern="1200" dirty="0" smtClean="0">
                          <a:solidFill>
                            <a:srgbClr val="000000"/>
                          </a:solidFill>
                          <a:latin typeface="Arial"/>
                          <a:ea typeface="Times New Roman"/>
                          <a:cs typeface="Times New Roman"/>
                        </a:rPr>
                        <a:t>ESF #13</a:t>
                      </a:r>
                      <a:r>
                        <a:rPr lang="en-US" sz="800" kern="1200" dirty="0" smtClean="0">
                          <a:solidFill>
                            <a:srgbClr val="000000"/>
                          </a:solidFill>
                          <a:latin typeface="Arial"/>
                          <a:ea typeface="Times New Roman"/>
                          <a:cs typeface="Times New Roman"/>
                        </a:rPr>
                        <a:t>)</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134657">
                <a:tc>
                  <a:txBody>
                    <a:bodyPr/>
                    <a:lstStyle/>
                    <a:p>
                      <a:pPr marL="0" marR="0" algn="ctr">
                        <a:lnSpc>
                          <a:spcPct val="115000"/>
                        </a:lnSpc>
                        <a:spcBef>
                          <a:spcPts val="0"/>
                        </a:spcBef>
                        <a:spcAft>
                          <a:spcPts val="0"/>
                        </a:spcAft>
                      </a:pPr>
                      <a:r>
                        <a:rPr lang="en-US" sz="800" b="1" i="0" dirty="0" smtClean="0">
                          <a:latin typeface="Arial" panose="020B0604020202020204" pitchFamily="34" charset="0"/>
                          <a:ea typeface="Calibri"/>
                          <a:cs typeface="Arial" panose="020B0604020202020204" pitchFamily="34" charset="0"/>
                        </a:rPr>
                        <a:t>5</a:t>
                      </a:r>
                      <a:endParaRPr lang="en-US" sz="800" b="1" i="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Screening, Searching and Detection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6"/>
                  </a:ext>
                </a:extLst>
              </a:tr>
              <a:tr h="134657">
                <a:tc>
                  <a:txBody>
                    <a:bodyPr/>
                    <a:lstStyle/>
                    <a:p>
                      <a:pPr marL="0" marR="0" algn="ctr">
                        <a:lnSpc>
                          <a:spcPct val="115000"/>
                        </a:lnSpc>
                        <a:spcBef>
                          <a:spcPts val="0"/>
                        </a:spcBef>
                        <a:spcAft>
                          <a:spcPts val="0"/>
                        </a:spcAft>
                      </a:pPr>
                      <a:r>
                        <a:rPr lang="en-US" sz="800" b="1" i="0" dirty="0" smtClean="0">
                          <a:latin typeface="Arial" panose="020B0604020202020204" pitchFamily="34" charset="0"/>
                          <a:ea typeface="Calibri"/>
                          <a:cs typeface="Arial" panose="020B0604020202020204" pitchFamily="34" charset="0"/>
                        </a:rPr>
                        <a:t>6</a:t>
                      </a:r>
                      <a:endParaRPr lang="en-US" sz="800" b="1" i="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Forensics &amp; Attribution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7"/>
                  </a:ext>
                </a:extLst>
              </a:tr>
              <a:tr h="134657">
                <a:tc gridSpan="2">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Protection</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08"/>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7</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Access Control &amp; ID Verification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9"/>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8</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Cyber Security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0"/>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9</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Physical Protective Measures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1"/>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10</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Risk Mitigation For Protection Programs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2"/>
                  </a:ext>
                </a:extLst>
              </a:tr>
              <a:tr h="134657">
                <a:tc gridSpan="2">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Mitigation </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13"/>
                  </a:ext>
                </a:extLst>
              </a:tr>
              <a:tr h="13465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11</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Community Resilience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#5 </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4"/>
                  </a:ext>
                </a:extLst>
              </a:tr>
              <a:tr h="13465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12</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Risk &amp; Disaster Resilience Assessment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#5</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5"/>
                  </a:ext>
                </a:extLst>
              </a:tr>
              <a:tr h="13465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13</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Threat &amp; Hazard Identification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#5</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6"/>
                  </a:ext>
                </a:extLst>
              </a:tr>
              <a:tr h="134657">
                <a:tc gridSpan="2">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Response</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nSpc>
                          <a:spcPct val="115000"/>
                        </a:lnSpc>
                        <a:spcBef>
                          <a:spcPts val="0"/>
                        </a:spcBef>
                        <a:spcAft>
                          <a:spcPts val="0"/>
                        </a:spcAft>
                      </a:pPr>
                      <a:endParaRPr lang="en-US" sz="10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13465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14</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Critical Transportation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#1</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18"/>
                  </a:ext>
                </a:extLst>
              </a:tr>
              <a:tr h="13465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15</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Environmental Response/Health &amp; Safety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4,9,13)</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9"/>
                  </a:ext>
                </a:extLst>
              </a:tr>
              <a:tr h="13465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16</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Fatality Management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#8</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0"/>
                  </a:ext>
                </a:extLst>
              </a:tr>
              <a:tr h="13465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17</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Fire Management &amp; Suppression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#4</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21"/>
                  </a:ext>
                </a:extLst>
              </a:tr>
              <a:tr h="13465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18</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Infrastructure Systems</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#3 &amp; 12</a:t>
                      </a:r>
                      <a:r>
                        <a:rPr lang="en-US" sz="800" kern="1200" baseline="0" dirty="0" smtClean="0">
                          <a:solidFill>
                            <a:srgbClr val="000000"/>
                          </a:solidFill>
                          <a:latin typeface="Arial"/>
                          <a:ea typeface="Calibri"/>
                          <a:cs typeface="Times New Roman"/>
                        </a:rPr>
                        <a:t>)</a:t>
                      </a:r>
                      <a:r>
                        <a:rPr lang="en-US" sz="800" dirty="0" smtClean="0">
                          <a:latin typeface="Arial" panose="020B0604020202020204" pitchFamily="34" charset="0"/>
                          <a:ea typeface="Calibri"/>
                          <a:cs typeface="Arial" panose="020B0604020202020204" pitchFamily="34" charset="0"/>
                        </a:rPr>
                        <a:t> </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2"/>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19</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Logistics &amp; Supply Chain Management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#7</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3"/>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20 </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Mass Care Services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#6</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4"/>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21</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Mass Search &amp; Rescue Ops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#9</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25"/>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22</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On-Scene Security, Protection &amp; LE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6"/>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23</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Operational Communications (</a:t>
                      </a:r>
                      <a:r>
                        <a:rPr lang="en-US" sz="800" b="1" dirty="0" smtClean="0">
                          <a:latin typeface="Arial" panose="020B0604020202020204" pitchFamily="34" charset="0"/>
                          <a:ea typeface="Calibri"/>
                          <a:cs typeface="Arial" panose="020B0604020202020204" pitchFamily="34" charset="0"/>
                        </a:rPr>
                        <a:t>ESF #2</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7"/>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24</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Public Health &amp; Medical Services (</a:t>
                      </a:r>
                      <a:r>
                        <a:rPr lang="en-US" sz="800" b="1" dirty="0" smtClean="0">
                          <a:latin typeface="Arial" panose="020B0604020202020204" pitchFamily="34" charset="0"/>
                          <a:ea typeface="Calibri"/>
                          <a:cs typeface="Arial" panose="020B0604020202020204" pitchFamily="34" charset="0"/>
                        </a:rPr>
                        <a:t>ESF #8</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8"/>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25</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Situational Assessment (</a:t>
                      </a:r>
                      <a:r>
                        <a:rPr lang="en-US" sz="800" b="1" dirty="0" smtClean="0">
                          <a:latin typeface="Arial" panose="020B0604020202020204" pitchFamily="34" charset="0"/>
                          <a:ea typeface="Calibri"/>
                          <a:cs typeface="Arial" panose="020B0604020202020204" pitchFamily="34" charset="0"/>
                        </a:rPr>
                        <a:t>ESF #5</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9"/>
                  </a:ext>
                </a:extLst>
              </a:tr>
              <a:tr h="134657">
                <a:tc gridSpan="2">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Recovery </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90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30"/>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26</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Health &amp;</a:t>
                      </a:r>
                      <a:r>
                        <a:rPr lang="en-US" sz="800" baseline="0" dirty="0" smtClean="0">
                          <a:latin typeface="Arial" panose="020B0604020202020204" pitchFamily="34" charset="0"/>
                          <a:ea typeface="Calibri"/>
                          <a:cs typeface="Arial" panose="020B0604020202020204" pitchFamily="34" charset="0"/>
                        </a:rPr>
                        <a:t> Social Services </a:t>
                      </a:r>
                      <a:r>
                        <a:rPr lang="en-US" sz="800" dirty="0" smtClean="0">
                          <a:latin typeface="Arial" panose="020B0604020202020204" pitchFamily="34" charset="0"/>
                          <a:ea typeface="Calibri"/>
                          <a:cs typeface="Arial" panose="020B0604020202020204" pitchFamily="34" charset="0"/>
                        </a:rPr>
                        <a:t>(</a:t>
                      </a:r>
                      <a:r>
                        <a:rPr lang="en-US" sz="800" b="1" dirty="0" smtClean="0">
                          <a:latin typeface="Arial" panose="020B0604020202020204" pitchFamily="34" charset="0"/>
                          <a:ea typeface="Calibri"/>
                          <a:cs typeface="Arial" panose="020B0604020202020204" pitchFamily="34" charset="0"/>
                        </a:rPr>
                        <a:t>ESF #8</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31"/>
                  </a:ext>
                </a:extLst>
              </a:tr>
              <a:tr h="13465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27</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Housing (</a:t>
                      </a:r>
                      <a:r>
                        <a:rPr lang="en-US" sz="800" b="1" dirty="0" smtClean="0">
                          <a:latin typeface="Arial" panose="020B0604020202020204" pitchFamily="34" charset="0"/>
                          <a:ea typeface="Calibri"/>
                          <a:cs typeface="Arial" panose="020B0604020202020204" pitchFamily="34" charset="0"/>
                        </a:rPr>
                        <a:t>ESF #7</a:t>
                      </a:r>
                      <a:r>
                        <a:rPr lang="en-US" sz="800" b="1" baseline="0" dirty="0" smtClean="0">
                          <a:latin typeface="Arial" panose="020B0604020202020204" pitchFamily="34" charset="0"/>
                          <a:ea typeface="Calibri"/>
                          <a:cs typeface="Arial" panose="020B0604020202020204" pitchFamily="34" charset="0"/>
                        </a:rPr>
                        <a:t> &amp; 14</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32"/>
                  </a:ext>
                </a:extLst>
              </a:tr>
            </a:tbl>
          </a:graphicData>
        </a:graphic>
      </p:graphicFrame>
      <p:sp>
        <p:nvSpPr>
          <p:cNvPr id="7" name="TextBox 6"/>
          <p:cNvSpPr txBox="1"/>
          <p:nvPr/>
        </p:nvSpPr>
        <p:spPr>
          <a:xfrm>
            <a:off x="919012" y="66721"/>
            <a:ext cx="4010970" cy="523220"/>
          </a:xfrm>
          <a:prstGeom prst="rect">
            <a:avLst/>
          </a:prstGeom>
          <a:noFill/>
        </p:spPr>
        <p:txBody>
          <a:bodyPr wrap="none" rtlCol="0">
            <a:spAutoFit/>
          </a:bodyPr>
          <a:lstStyle/>
          <a:p>
            <a:r>
              <a:rPr lang="en-US" sz="2800" b="1" dirty="0" smtClean="0">
                <a:solidFill>
                  <a:schemeClr val="bg1"/>
                </a:solidFill>
                <a:latin typeface="+mj-lt"/>
              </a:rPr>
              <a:t>HSEEP 27 Capabilities</a:t>
            </a:r>
            <a:endParaRPr lang="en-US" sz="2800" b="1" dirty="0">
              <a:solidFill>
                <a:schemeClr val="bg1"/>
              </a:solidFill>
              <a:latin typeface="+mj-lt"/>
            </a:endParaRPr>
          </a:p>
        </p:txBody>
      </p:sp>
      <p:sp>
        <p:nvSpPr>
          <p:cNvPr id="8"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13</a:t>
            </a:fld>
            <a:r>
              <a:rPr lang="en-US" sz="1000" smtClean="0"/>
              <a:t> of XX</a:t>
            </a:r>
            <a:endParaRPr lang="en-US" sz="1000" dirty="0"/>
          </a:p>
        </p:txBody>
      </p:sp>
    </p:spTree>
    <p:extLst>
      <p:ext uri="{BB962C8B-B14F-4D97-AF65-F5344CB8AC3E}">
        <p14:creationId xmlns:p14="http://schemas.microsoft.com/office/powerpoint/2010/main" val="358578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sz="half" idx="1"/>
            <p:extLst/>
          </p:nvPr>
        </p:nvGraphicFramePr>
        <p:xfrm>
          <a:off x="169818" y="1580176"/>
          <a:ext cx="8680269" cy="780780"/>
        </p:xfrm>
        <a:graphic>
          <a:graphicData uri="http://schemas.openxmlformats.org/drawingml/2006/table">
            <a:tbl>
              <a:tblPr/>
              <a:tblGrid>
                <a:gridCol w="654080">
                  <a:extLst>
                    <a:ext uri="{9D8B030D-6E8A-4147-A177-3AD203B41FA5}">
                      <a16:colId xmlns:a16="http://schemas.microsoft.com/office/drawing/2014/main" val="20000"/>
                    </a:ext>
                  </a:extLst>
                </a:gridCol>
                <a:gridCol w="4122829">
                  <a:extLst>
                    <a:ext uri="{9D8B030D-6E8A-4147-A177-3AD203B41FA5}">
                      <a16:colId xmlns:a16="http://schemas.microsoft.com/office/drawing/2014/main" val="20001"/>
                    </a:ext>
                  </a:extLst>
                </a:gridCol>
                <a:gridCol w="1285322">
                  <a:extLst>
                    <a:ext uri="{9D8B030D-6E8A-4147-A177-3AD203B41FA5}">
                      <a16:colId xmlns:a16="http://schemas.microsoft.com/office/drawing/2014/main" val="20002"/>
                    </a:ext>
                  </a:extLst>
                </a:gridCol>
                <a:gridCol w="1309019">
                  <a:extLst>
                    <a:ext uri="{9D8B030D-6E8A-4147-A177-3AD203B41FA5}">
                      <a16:colId xmlns:a16="http://schemas.microsoft.com/office/drawing/2014/main" val="20003"/>
                    </a:ext>
                  </a:extLst>
                </a:gridCol>
                <a:gridCol w="1309019">
                  <a:extLst>
                    <a:ext uri="{9D8B030D-6E8A-4147-A177-3AD203B41FA5}">
                      <a16:colId xmlns:a16="http://schemas.microsoft.com/office/drawing/2014/main" val="20004"/>
                    </a:ext>
                  </a:extLst>
                </a:gridCol>
              </a:tblGrid>
              <a:tr h="371258">
                <a:tc>
                  <a:txBody>
                    <a:bodyPr/>
                    <a:lstStyle/>
                    <a:p>
                      <a:pPr marL="0" marR="0" algn="ctr">
                        <a:lnSpc>
                          <a:spcPct val="115000"/>
                        </a:lnSpc>
                        <a:spcBef>
                          <a:spcPts val="0"/>
                        </a:spcBef>
                        <a:spcAft>
                          <a:spcPts val="0"/>
                        </a:spcAft>
                      </a:pPr>
                      <a:r>
                        <a:rPr lang="en-US" sz="1100" kern="1200" dirty="0">
                          <a:solidFill>
                            <a:srgbClr val="000000"/>
                          </a:solidFill>
                          <a:latin typeface=" Arial"/>
                          <a:ea typeface="Times New Roman"/>
                          <a:cs typeface="Times New Roman"/>
                        </a:rPr>
                        <a:t> #</a:t>
                      </a:r>
                      <a:endParaRPr lang="en-US" sz="1100"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kern="1200" dirty="0">
                          <a:solidFill>
                            <a:srgbClr val="000000"/>
                          </a:solidFill>
                          <a:latin typeface=" Arial"/>
                          <a:ea typeface="Times New Roman"/>
                          <a:cs typeface="Times New Roman"/>
                        </a:rPr>
                        <a:t>Garrison Capabilities:</a:t>
                      </a:r>
                      <a:endParaRPr lang="en-US" sz="1100"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kern="1200" dirty="0">
                          <a:solidFill>
                            <a:srgbClr val="000000"/>
                          </a:solidFill>
                          <a:latin typeface=" Arial"/>
                          <a:ea typeface="Times New Roman"/>
                          <a:cs typeface="Times New Roman"/>
                        </a:rPr>
                        <a:t>SGO/OPR</a:t>
                      </a:r>
                      <a:endParaRPr lang="en-US" sz="1100"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kern="1200" dirty="0" smtClean="0">
                          <a:solidFill>
                            <a:srgbClr val="000000"/>
                          </a:solidFill>
                          <a:latin typeface=" Arial"/>
                          <a:ea typeface="Times New Roman"/>
                          <a:cs typeface="Times New Roman"/>
                        </a:rPr>
                        <a:t>(</a:t>
                      </a:r>
                      <a:r>
                        <a:rPr lang="en-US" sz="1100" kern="1200" dirty="0">
                          <a:solidFill>
                            <a:srgbClr val="000000"/>
                          </a:solidFill>
                          <a:latin typeface=" Arial"/>
                          <a:ea typeface="Times New Roman"/>
                          <a:cs typeface="Times New Roman"/>
                        </a:rPr>
                        <a:t>T/P/U</a:t>
                      </a:r>
                      <a:r>
                        <a:rPr lang="en-US" sz="1100" kern="1200" dirty="0" smtClean="0">
                          <a:solidFill>
                            <a:srgbClr val="000000"/>
                          </a:solidFill>
                          <a:latin typeface=" Arial"/>
                          <a:ea typeface="Times New Roman"/>
                          <a:cs typeface="Times New Roman"/>
                        </a:rPr>
                        <a:t>) Before FSE</a:t>
                      </a:r>
                      <a:endParaRPr lang="en-US" sz="1100"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100" kern="1200" dirty="0" smtClean="0">
                          <a:solidFill>
                            <a:srgbClr val="000000"/>
                          </a:solidFill>
                          <a:latin typeface=" Arial"/>
                          <a:ea typeface="Times New Roman"/>
                          <a:cs typeface="Times New Roman"/>
                        </a:rPr>
                        <a:t>(T/P/U) </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100" kern="1200" dirty="0" smtClean="0">
                          <a:solidFill>
                            <a:srgbClr val="000000"/>
                          </a:solidFill>
                          <a:latin typeface=" Arial"/>
                          <a:ea typeface="Times New Roman"/>
                          <a:cs typeface="Times New Roman"/>
                        </a:rPr>
                        <a:t>After FSE</a:t>
                      </a:r>
                      <a:endParaRPr lang="en-US" sz="1100"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87235">
                <a:tc gridSpan="5">
                  <a:txBody>
                    <a:bodyPr/>
                    <a:lstStyle/>
                    <a:p>
                      <a:pPr marL="0" marR="0" algn="ctr">
                        <a:lnSpc>
                          <a:spcPct val="115000"/>
                        </a:lnSpc>
                        <a:spcBef>
                          <a:spcPts val="0"/>
                        </a:spcBef>
                        <a:spcAft>
                          <a:spcPts val="0"/>
                        </a:spcAft>
                      </a:pPr>
                      <a:r>
                        <a:rPr lang="en-US" sz="1100" b="1" kern="1200" dirty="0" smtClean="0">
                          <a:solidFill>
                            <a:srgbClr val="000000"/>
                          </a:solidFill>
                          <a:latin typeface=" Arial"/>
                          <a:ea typeface="Times New Roman"/>
                          <a:cs typeface="Times New Roman"/>
                        </a:rPr>
                        <a:t>Common </a:t>
                      </a:r>
                      <a:endParaRPr lang="en-US" sz="1100"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tc hMerge="1">
                  <a:txBody>
                    <a:bodyPr/>
                    <a:lstStyle/>
                    <a:p>
                      <a:pPr marL="0" marR="0" algn="ctr">
                        <a:lnSpc>
                          <a:spcPct val="115000"/>
                        </a:lnSpc>
                        <a:spcBef>
                          <a:spcPts val="0"/>
                        </a:spcBef>
                        <a:spcAft>
                          <a:spcPts val="0"/>
                        </a:spcAft>
                      </a:pPr>
                      <a:endParaRPr lang="en-US" sz="10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extLst>
                  <a:ext uri="{0D108BD9-81ED-4DB2-BD59-A6C34878D82A}">
                    <a16:rowId xmlns:a16="http://schemas.microsoft.com/office/drawing/2014/main" val="10001"/>
                  </a:ext>
                </a:extLst>
              </a:tr>
              <a:tr h="187235">
                <a:tc>
                  <a:txBody>
                    <a:bodyPr/>
                    <a:lstStyle/>
                    <a:p>
                      <a:pPr marL="0" marR="0" algn="ctr">
                        <a:lnSpc>
                          <a:spcPct val="115000"/>
                        </a:lnSpc>
                        <a:spcBef>
                          <a:spcPts val="0"/>
                        </a:spcBef>
                        <a:spcAft>
                          <a:spcPts val="0"/>
                        </a:spcAft>
                      </a:pPr>
                      <a:r>
                        <a:rPr lang="en-US" sz="1100" b="1" kern="1200" dirty="0">
                          <a:solidFill>
                            <a:srgbClr val="000000"/>
                          </a:solidFill>
                          <a:latin typeface=" Arial"/>
                          <a:ea typeface="Times New Roman"/>
                          <a:cs typeface="Times New Roman"/>
                        </a:rPr>
                        <a:t>1</a:t>
                      </a:r>
                      <a:endParaRPr lang="en-US" sz="1100" b="1"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1100" dirty="0" smtClean="0">
                          <a:latin typeface=" Arial"/>
                          <a:ea typeface="Calibri"/>
                          <a:cs typeface="Arial" panose="020B0604020202020204" pitchFamily="34" charset="0"/>
                        </a:rPr>
                        <a:t>Planning (</a:t>
                      </a:r>
                      <a:r>
                        <a:rPr lang="en-US" sz="1100" b="1" dirty="0" smtClean="0">
                          <a:latin typeface=" Arial"/>
                          <a:ea typeface="Calibri"/>
                          <a:cs typeface="Arial" panose="020B0604020202020204" pitchFamily="34" charset="0"/>
                        </a:rPr>
                        <a:t>ESF #5</a:t>
                      </a:r>
                      <a:r>
                        <a:rPr lang="en-US" sz="1100" dirty="0" smtClean="0">
                          <a:latin typeface=" Arial"/>
                          <a:ea typeface="Calibri"/>
                          <a:cs typeface="Arial" panose="020B0604020202020204" pitchFamily="34" charset="0"/>
                        </a:rPr>
                        <a:t>)</a:t>
                      </a:r>
                      <a:endParaRPr lang="en-US" sz="1100" dirty="0">
                        <a:latin typeface=" Arial"/>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1100" dirty="0" smtClean="0">
                          <a:latin typeface=" Arial"/>
                          <a:ea typeface="Calibri"/>
                          <a:cs typeface="Arial" panose="020B0604020202020204" pitchFamily="34" charset="0"/>
                        </a:rPr>
                        <a:t>DO</a:t>
                      </a:r>
                      <a:endParaRPr lang="en-US" sz="1100" dirty="0">
                        <a:latin typeface=" Arial"/>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1100" dirty="0" smtClean="0">
                          <a:latin typeface=" Arial"/>
                          <a:ea typeface="Calibri"/>
                          <a:cs typeface="Arial" panose="020B0604020202020204" pitchFamily="34" charset="0"/>
                        </a:rPr>
                        <a:t>P</a:t>
                      </a:r>
                      <a:endParaRPr lang="en-US" sz="1100" dirty="0">
                        <a:latin typeface=" Arial"/>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1100" b="1" dirty="0" smtClean="0">
                          <a:latin typeface=" Arial"/>
                          <a:ea typeface="Calibri"/>
                          <a:cs typeface="Arial" panose="020B0604020202020204" pitchFamily="34" charset="0"/>
                        </a:rPr>
                        <a:t>P</a:t>
                      </a:r>
                      <a:endParaRPr lang="en-US" sz="1100" b="1" dirty="0">
                        <a:latin typeface=" Arial"/>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3412716" y="1128588"/>
            <a:ext cx="2220480" cy="300082"/>
          </a:xfrm>
          <a:prstGeom prst="rect">
            <a:avLst/>
          </a:prstGeom>
        </p:spPr>
        <p:txBody>
          <a:bodyPr wrap="none">
            <a:spAutoFit/>
          </a:bodyPr>
          <a:lstStyle/>
          <a:p>
            <a:r>
              <a:rPr lang="en-US" sz="1350" b="1" dirty="0">
                <a:latin typeface="Arial" panose="020B0604020202020204" pitchFamily="34" charset="0"/>
                <a:cs typeface="Arial" panose="020B0604020202020204" pitchFamily="34" charset="0"/>
              </a:rPr>
              <a:t>Targeted Core Capability</a:t>
            </a:r>
            <a:endParaRPr lang="en-US" sz="1350" dirty="0"/>
          </a:p>
        </p:txBody>
      </p:sp>
      <p:sp>
        <p:nvSpPr>
          <p:cNvPr id="2" name="TextBox 1"/>
          <p:cNvSpPr txBox="1"/>
          <p:nvPr/>
        </p:nvSpPr>
        <p:spPr>
          <a:xfrm>
            <a:off x="169818" y="2325905"/>
            <a:ext cx="4069079" cy="1754326"/>
          </a:xfrm>
          <a:prstGeom prst="rect">
            <a:avLst/>
          </a:prstGeom>
          <a:noFill/>
        </p:spPr>
        <p:txBody>
          <a:bodyPr wrap="square" rtlCol="0">
            <a:spAutoFit/>
          </a:bodyPr>
          <a:lstStyle/>
          <a:p>
            <a:r>
              <a:rPr lang="en-US" sz="1200" b="1" u="sng" dirty="0">
                <a:latin typeface=" Arial"/>
              </a:rPr>
              <a:t>Planning encompasses some of the following items</a:t>
            </a:r>
          </a:p>
          <a:p>
            <a:endParaRPr lang="en-US" sz="1200" dirty="0">
              <a:latin typeface=" Arial"/>
            </a:endParaRPr>
          </a:p>
          <a:p>
            <a:pPr marL="214313" indent="-214313">
              <a:buFont typeface="Wingdings" panose="05000000000000000000" pitchFamily="2" charset="2"/>
              <a:buChar char="q"/>
            </a:pPr>
            <a:r>
              <a:rPr lang="en-US" sz="1200" b="1" dirty="0">
                <a:latin typeface=" Arial"/>
              </a:rPr>
              <a:t>Garrison and Installation Level: </a:t>
            </a:r>
            <a:r>
              <a:rPr lang="en-US" sz="1200" dirty="0">
                <a:latin typeface=" Arial"/>
              </a:rPr>
              <a:t>Emergency Operations Plan (EOP), CRMT SOP, First responder incident response and recovery SOP’s and checklist, MOU and MOA’s. </a:t>
            </a:r>
          </a:p>
          <a:p>
            <a:pPr marL="214313" indent="-214313">
              <a:buFont typeface="Wingdings" panose="05000000000000000000" pitchFamily="2" charset="2"/>
              <a:buChar char="q"/>
            </a:pPr>
            <a:endParaRPr lang="en-US" sz="1200" dirty="0">
              <a:latin typeface=" Arial"/>
            </a:endParaRPr>
          </a:p>
          <a:p>
            <a:pPr marL="214313" indent="-214313">
              <a:buFont typeface="Wingdings" panose="05000000000000000000" pitchFamily="2" charset="2"/>
              <a:buChar char="q"/>
            </a:pPr>
            <a:r>
              <a:rPr lang="en-US" sz="1200" b="1" dirty="0">
                <a:latin typeface=" Arial"/>
              </a:rPr>
              <a:t>Organizational and facility level:  </a:t>
            </a:r>
            <a:r>
              <a:rPr lang="en-US" sz="1200" dirty="0">
                <a:latin typeface=" Arial"/>
              </a:rPr>
              <a:t>Facility Emergency Action Plans (EAP)</a:t>
            </a:r>
          </a:p>
        </p:txBody>
      </p:sp>
      <p:pic>
        <p:nvPicPr>
          <p:cNvPr id="3" name="Picture 2"/>
          <p:cNvPicPr>
            <a:picLocks noChangeAspect="1"/>
          </p:cNvPicPr>
          <p:nvPr/>
        </p:nvPicPr>
        <p:blipFill>
          <a:blip r:embed="rId2"/>
          <a:stretch>
            <a:fillRect/>
          </a:stretch>
        </p:blipFill>
        <p:spPr>
          <a:xfrm>
            <a:off x="4643845" y="2433027"/>
            <a:ext cx="4206242" cy="2900885"/>
          </a:xfrm>
          <a:prstGeom prst="rect">
            <a:avLst/>
          </a:prstGeom>
        </p:spPr>
      </p:pic>
      <p:sp>
        <p:nvSpPr>
          <p:cNvPr id="8" name="TextBox 7"/>
          <p:cNvSpPr txBox="1"/>
          <p:nvPr/>
        </p:nvSpPr>
        <p:spPr>
          <a:xfrm>
            <a:off x="919012" y="64443"/>
            <a:ext cx="5608715" cy="523220"/>
          </a:xfrm>
          <a:prstGeom prst="rect">
            <a:avLst/>
          </a:prstGeom>
          <a:noFill/>
        </p:spPr>
        <p:txBody>
          <a:bodyPr wrap="none" rtlCol="0">
            <a:spAutoFit/>
          </a:bodyPr>
          <a:lstStyle/>
          <a:p>
            <a:r>
              <a:rPr lang="en-US" sz="2800" b="1" dirty="0" smtClean="0">
                <a:solidFill>
                  <a:schemeClr val="bg1"/>
                </a:solidFill>
                <a:latin typeface="+mj-lt"/>
              </a:rPr>
              <a:t>Capability Assessment Process</a:t>
            </a:r>
            <a:endParaRPr lang="en-US" sz="2800" b="1" dirty="0">
              <a:solidFill>
                <a:schemeClr val="bg1"/>
              </a:solidFill>
              <a:latin typeface="+mj-lt"/>
            </a:endParaRPr>
          </a:p>
        </p:txBody>
      </p:sp>
      <p:sp>
        <p:nvSpPr>
          <p:cNvPr id="5" name="Footer Placeholder 4"/>
          <p:cNvSpPr>
            <a:spLocks noGrp="1"/>
          </p:cNvSpPr>
          <p:nvPr>
            <p:ph type="ftr" sz="quarter" idx="3"/>
          </p:nvPr>
        </p:nvSpPr>
        <p:spPr/>
        <p:txBody>
          <a:bodyPr/>
          <a:lstStyle/>
          <a:p>
            <a:endParaRPr lang="en-US" dirty="0"/>
          </a:p>
        </p:txBody>
      </p:sp>
      <p:sp>
        <p:nvSpPr>
          <p:cNvPr id="9"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14</a:t>
            </a:fld>
            <a:r>
              <a:rPr lang="en-US" sz="1000" smtClean="0"/>
              <a:t> of XX</a:t>
            </a:r>
            <a:endParaRPr lang="en-US" sz="1000" dirty="0"/>
          </a:p>
        </p:txBody>
      </p:sp>
    </p:spTree>
    <p:extLst>
      <p:ext uri="{BB962C8B-B14F-4D97-AF65-F5344CB8AC3E}">
        <p14:creationId xmlns:p14="http://schemas.microsoft.com/office/powerpoint/2010/main" val="1166182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sz="half" idx="1"/>
            <p:extLst/>
          </p:nvPr>
        </p:nvGraphicFramePr>
        <p:xfrm>
          <a:off x="1" y="857255"/>
          <a:ext cx="5114110" cy="5016488"/>
        </p:xfrm>
        <a:graphic>
          <a:graphicData uri="http://schemas.openxmlformats.org/drawingml/2006/table">
            <a:tbl>
              <a:tblPr/>
              <a:tblGrid>
                <a:gridCol w="385361">
                  <a:extLst>
                    <a:ext uri="{9D8B030D-6E8A-4147-A177-3AD203B41FA5}">
                      <a16:colId xmlns:a16="http://schemas.microsoft.com/office/drawing/2014/main" val="20000"/>
                    </a:ext>
                  </a:extLst>
                </a:gridCol>
                <a:gridCol w="2429026">
                  <a:extLst>
                    <a:ext uri="{9D8B030D-6E8A-4147-A177-3AD203B41FA5}">
                      <a16:colId xmlns:a16="http://schemas.microsoft.com/office/drawing/2014/main" val="20001"/>
                    </a:ext>
                  </a:extLst>
                </a:gridCol>
                <a:gridCol w="757267">
                  <a:extLst>
                    <a:ext uri="{9D8B030D-6E8A-4147-A177-3AD203B41FA5}">
                      <a16:colId xmlns:a16="http://schemas.microsoft.com/office/drawing/2014/main" val="20002"/>
                    </a:ext>
                  </a:extLst>
                </a:gridCol>
                <a:gridCol w="771228">
                  <a:extLst>
                    <a:ext uri="{9D8B030D-6E8A-4147-A177-3AD203B41FA5}">
                      <a16:colId xmlns:a16="http://schemas.microsoft.com/office/drawing/2014/main" val="20003"/>
                    </a:ext>
                  </a:extLst>
                </a:gridCol>
                <a:gridCol w="771228">
                  <a:extLst>
                    <a:ext uri="{9D8B030D-6E8A-4147-A177-3AD203B41FA5}">
                      <a16:colId xmlns:a16="http://schemas.microsoft.com/office/drawing/2014/main" val="20004"/>
                    </a:ext>
                  </a:extLst>
                </a:gridCol>
              </a:tblGrid>
              <a:tr h="267604">
                <a:tc>
                  <a:txBody>
                    <a:bodyPr/>
                    <a:lstStyle/>
                    <a:p>
                      <a:pPr marL="0" marR="0" algn="ctr">
                        <a:lnSpc>
                          <a:spcPct val="115000"/>
                        </a:lnSpc>
                        <a:spcBef>
                          <a:spcPts val="0"/>
                        </a:spcBef>
                        <a:spcAft>
                          <a:spcPts val="0"/>
                        </a:spcAft>
                      </a:pPr>
                      <a:r>
                        <a:rPr lang="en-US" sz="800" kern="1200" dirty="0">
                          <a:solidFill>
                            <a:srgbClr val="000000"/>
                          </a:solidFill>
                          <a:latin typeface="Arial"/>
                          <a:ea typeface="Times New Roman"/>
                          <a:cs typeface="Times New Roman"/>
                        </a:rPr>
                        <a:t> #</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kern="1200" dirty="0">
                          <a:solidFill>
                            <a:srgbClr val="000000"/>
                          </a:solidFill>
                          <a:latin typeface="Arial"/>
                          <a:ea typeface="Times New Roman"/>
                          <a:cs typeface="Times New Roman"/>
                        </a:rPr>
                        <a:t>Garrison Capabilities:</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kern="1200" dirty="0">
                          <a:solidFill>
                            <a:srgbClr val="000000"/>
                          </a:solidFill>
                          <a:latin typeface="Arial"/>
                          <a:ea typeface="Times New Roman"/>
                          <a:cs typeface="Times New Roman"/>
                        </a:rPr>
                        <a:t>SGO/OPR</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kern="1200" dirty="0" smtClean="0">
                          <a:solidFill>
                            <a:srgbClr val="000000"/>
                          </a:solidFill>
                          <a:latin typeface="Arial"/>
                          <a:ea typeface="Times New Roman"/>
                          <a:cs typeface="Times New Roman"/>
                        </a:rPr>
                        <a:t>(</a:t>
                      </a:r>
                      <a:r>
                        <a:rPr lang="en-US" sz="800" kern="1200" dirty="0">
                          <a:solidFill>
                            <a:srgbClr val="000000"/>
                          </a:solidFill>
                          <a:latin typeface="Arial"/>
                          <a:ea typeface="Times New Roman"/>
                          <a:cs typeface="Times New Roman"/>
                        </a:rPr>
                        <a:t>T/P/U</a:t>
                      </a:r>
                      <a:r>
                        <a:rPr lang="en-US" sz="800" kern="1200" dirty="0" smtClean="0">
                          <a:solidFill>
                            <a:srgbClr val="000000"/>
                          </a:solidFill>
                          <a:latin typeface="Arial"/>
                          <a:ea typeface="Times New Roman"/>
                          <a:cs typeface="Times New Roman"/>
                        </a:rPr>
                        <a:t>) Before FSE</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800" kern="1200" dirty="0" smtClean="0">
                          <a:solidFill>
                            <a:srgbClr val="000000"/>
                          </a:solidFill>
                          <a:latin typeface="Arial"/>
                          <a:ea typeface="Times New Roman"/>
                          <a:cs typeface="Times New Roman"/>
                        </a:rPr>
                        <a:t>(T/P/U) </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800" kern="1200" dirty="0" smtClean="0">
                          <a:solidFill>
                            <a:srgbClr val="000000"/>
                          </a:solidFill>
                          <a:latin typeface="Arial"/>
                          <a:ea typeface="Times New Roman"/>
                          <a:cs typeface="Times New Roman"/>
                        </a:rPr>
                        <a:t>After FSE</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5417">
                <a:tc gridSpan="5">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Common </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tc hMerge="1">
                  <a:txBody>
                    <a:bodyPr/>
                    <a:lstStyle/>
                    <a:p>
                      <a:pPr marL="0" marR="0" algn="ctr">
                        <a:lnSpc>
                          <a:spcPct val="115000"/>
                        </a:lnSpc>
                        <a:spcBef>
                          <a:spcPts val="0"/>
                        </a:spcBef>
                        <a:spcAft>
                          <a:spcPts val="0"/>
                        </a:spcAft>
                      </a:pPr>
                      <a:endParaRPr lang="en-US" sz="10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extLst>
                  <a:ext uri="{0D108BD9-81ED-4DB2-BD59-A6C34878D82A}">
                    <a16:rowId xmlns:a16="http://schemas.microsoft.com/office/drawing/2014/main" val="10001"/>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Planning (</a:t>
                      </a:r>
                      <a:r>
                        <a:rPr lang="en-US" sz="800" b="1" dirty="0" smtClean="0">
                          <a:latin typeface="Arial" panose="020B0604020202020204" pitchFamily="34" charset="0"/>
                          <a:ea typeface="Calibri"/>
                          <a:cs typeface="Arial" panose="020B0604020202020204" pitchFamily="34" charset="0"/>
                        </a:rPr>
                        <a:t>ESF #5</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 Arial"/>
                          <a:ea typeface="Calibri"/>
                          <a:cs typeface="Arial" panose="020B0604020202020204" pitchFamily="34" charset="0"/>
                        </a:rPr>
                        <a:t>P</a:t>
                      </a:r>
                      <a:endParaRPr lang="en-US" sz="800" dirty="0">
                        <a:latin typeface=" Arial"/>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b="1" dirty="0" smtClean="0">
                          <a:latin typeface=" Arial"/>
                          <a:ea typeface="Calibri"/>
                          <a:cs typeface="Arial" panose="020B0604020202020204" pitchFamily="34" charset="0"/>
                        </a:rPr>
                        <a:t>P</a:t>
                      </a:r>
                      <a:endParaRPr lang="en-US" sz="800" b="1" dirty="0">
                        <a:latin typeface=" Arial"/>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2</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Public Information and Warning (</a:t>
                      </a:r>
                      <a:r>
                        <a:rPr lang="en-US" sz="800" b="1" dirty="0" smtClean="0">
                          <a:latin typeface="Arial" panose="020B0604020202020204" pitchFamily="34" charset="0"/>
                          <a:ea typeface="Calibri"/>
                          <a:cs typeface="Arial" panose="020B0604020202020204" pitchFamily="34" charset="0"/>
                        </a:rPr>
                        <a:t>ESF #2 &amp; 15</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kern="1200" dirty="0">
                          <a:solidFill>
                            <a:srgbClr val="000000"/>
                          </a:solidFill>
                          <a:latin typeface=" Arial"/>
                          <a:ea typeface="Times New Roman"/>
                          <a:cs typeface="Times New Roman"/>
                        </a:rPr>
                        <a:t>P</a:t>
                      </a:r>
                      <a:endParaRPr lang="en-US" sz="800"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b="1" dirty="0" smtClean="0">
                          <a:latin typeface=" Arial"/>
                          <a:ea typeface="Calibri"/>
                          <a:cs typeface="Times New Roman"/>
                        </a:rPr>
                        <a:t>P</a:t>
                      </a:r>
                      <a:endParaRPr lang="en-US" sz="800" b="1"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3</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kern="1200" dirty="0" smtClean="0">
                          <a:solidFill>
                            <a:srgbClr val="000000"/>
                          </a:solidFill>
                          <a:latin typeface="Arial"/>
                          <a:ea typeface="Calibri"/>
                          <a:cs typeface="Times New Roman"/>
                        </a:rPr>
                        <a:t>Operational</a:t>
                      </a:r>
                      <a:r>
                        <a:rPr lang="en-US" sz="800" kern="1200" baseline="0" dirty="0" smtClean="0">
                          <a:solidFill>
                            <a:srgbClr val="000000"/>
                          </a:solidFill>
                          <a:latin typeface="Arial"/>
                          <a:ea typeface="Calibri"/>
                          <a:cs typeface="Times New Roman"/>
                        </a:rPr>
                        <a:t> Coordination (</a:t>
                      </a:r>
                      <a:r>
                        <a:rPr lang="en-US" sz="800" b="1" kern="1200" baseline="0" dirty="0" smtClean="0">
                          <a:solidFill>
                            <a:srgbClr val="000000"/>
                          </a:solidFill>
                          <a:latin typeface="Arial"/>
                          <a:ea typeface="Calibri"/>
                          <a:cs typeface="Times New Roman"/>
                        </a:rPr>
                        <a:t>ESF #5</a:t>
                      </a:r>
                      <a:r>
                        <a:rPr lang="en-US" sz="800" kern="1200" baseline="0" dirty="0" smtClean="0">
                          <a:solidFill>
                            <a:srgbClr val="000000"/>
                          </a:solidFill>
                          <a:latin typeface="Arial"/>
                          <a:ea typeface="Calibri"/>
                          <a:cs typeface="Times New Roman"/>
                        </a:rPr>
                        <a:t>)</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kern="1200" dirty="0" smtClean="0">
                          <a:solidFill>
                            <a:srgbClr val="000000"/>
                          </a:solidFill>
                          <a:latin typeface="Arial" panose="020B0604020202020204" pitchFamily="34" charset="0"/>
                          <a:ea typeface="Times New Roman"/>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kern="1200" dirty="0" smtClean="0">
                          <a:solidFill>
                            <a:srgbClr val="000000"/>
                          </a:solidFill>
                          <a:latin typeface=" Arial"/>
                          <a:ea typeface="Times New Roman"/>
                          <a:cs typeface="Times New Roman"/>
                        </a:rPr>
                        <a:t>P </a:t>
                      </a:r>
                      <a:endParaRPr lang="en-US" sz="800"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b="1" dirty="0" smtClean="0">
                          <a:latin typeface=" Arial"/>
                          <a:ea typeface="Calibri"/>
                          <a:cs typeface="Times New Roman"/>
                        </a:rPr>
                        <a:t>P</a:t>
                      </a:r>
                      <a:endParaRPr lang="en-US" sz="800" b="1"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135417">
                <a:tc gridSpan="5">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Prevent </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pPr marL="0" marR="0" algn="ctr">
                        <a:lnSpc>
                          <a:spcPct val="115000"/>
                        </a:lnSpc>
                        <a:spcBef>
                          <a:spcPts val="0"/>
                        </a:spcBef>
                        <a:spcAft>
                          <a:spcPts val="0"/>
                        </a:spcAft>
                      </a:pPr>
                      <a:endParaRPr lang="en-US" sz="10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05"/>
                  </a:ext>
                </a:extLst>
              </a:tr>
              <a:tr h="135417">
                <a:tc>
                  <a:txBody>
                    <a:bodyPr/>
                    <a:lstStyle/>
                    <a:p>
                      <a:pPr marL="0" marR="0" algn="ctr">
                        <a:lnSpc>
                          <a:spcPct val="115000"/>
                        </a:lnSpc>
                        <a:spcBef>
                          <a:spcPts val="0"/>
                        </a:spcBef>
                        <a:spcAft>
                          <a:spcPts val="0"/>
                        </a:spcAft>
                      </a:pPr>
                      <a:r>
                        <a:rPr lang="en-US" sz="800" b="1" i="0" dirty="0" smtClean="0">
                          <a:latin typeface="Arial" panose="020B0604020202020204" pitchFamily="34" charset="0"/>
                          <a:ea typeface="Calibri"/>
                          <a:cs typeface="Arial" panose="020B0604020202020204" pitchFamily="34" charset="0"/>
                        </a:rPr>
                        <a:t>4</a:t>
                      </a:r>
                      <a:endParaRPr lang="en-US" sz="800" b="1" i="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kern="1200" dirty="0" smtClean="0">
                          <a:solidFill>
                            <a:srgbClr val="000000"/>
                          </a:solidFill>
                          <a:latin typeface="Arial"/>
                          <a:ea typeface="Times New Roman"/>
                          <a:cs typeface="Times New Roman"/>
                        </a:rPr>
                        <a:t>Intelligence &amp; Information Warning (</a:t>
                      </a:r>
                      <a:r>
                        <a:rPr lang="en-US" sz="800" b="1" kern="1200" dirty="0" smtClean="0">
                          <a:solidFill>
                            <a:srgbClr val="000000"/>
                          </a:solidFill>
                          <a:latin typeface="Arial"/>
                          <a:ea typeface="Times New Roman"/>
                          <a:cs typeface="Times New Roman"/>
                        </a:rPr>
                        <a:t>ESF #13</a:t>
                      </a:r>
                      <a:r>
                        <a:rPr lang="en-US" sz="800" kern="1200" dirty="0" smtClean="0">
                          <a:solidFill>
                            <a:srgbClr val="000000"/>
                          </a:solidFill>
                          <a:latin typeface="Arial"/>
                          <a:ea typeface="Times New Roman"/>
                          <a:cs typeface="Times New Roman"/>
                        </a:rPr>
                        <a:t>)</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kern="1200" dirty="0" smtClean="0">
                          <a:solidFill>
                            <a:srgbClr val="000000"/>
                          </a:solidFill>
                          <a:latin typeface="Arial"/>
                          <a:ea typeface="Times New Roman"/>
                          <a:cs typeface="Times New Roman"/>
                        </a:rPr>
                        <a:t>DO</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kern="1200" dirty="0" smtClean="0">
                          <a:solidFill>
                            <a:srgbClr val="000000"/>
                          </a:solidFill>
                          <a:latin typeface="Arial" panose="020B0604020202020204" pitchFamily="34" charset="0"/>
                          <a:ea typeface="Times New Roman"/>
                          <a:cs typeface="Arial" panose="020B0604020202020204" pitchFamily="34" charset="0"/>
                        </a:rPr>
                        <a:t>T </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135417">
                <a:tc>
                  <a:txBody>
                    <a:bodyPr/>
                    <a:lstStyle/>
                    <a:p>
                      <a:pPr marL="0" marR="0" algn="ctr">
                        <a:lnSpc>
                          <a:spcPct val="115000"/>
                        </a:lnSpc>
                        <a:spcBef>
                          <a:spcPts val="0"/>
                        </a:spcBef>
                        <a:spcAft>
                          <a:spcPts val="0"/>
                        </a:spcAft>
                      </a:pPr>
                      <a:r>
                        <a:rPr lang="en-US" sz="800" b="1" i="0" dirty="0" smtClean="0">
                          <a:latin typeface="Arial" panose="020B0604020202020204" pitchFamily="34" charset="0"/>
                          <a:ea typeface="Calibri"/>
                          <a:cs typeface="Arial" panose="020B0604020202020204" pitchFamily="34" charset="0"/>
                        </a:rPr>
                        <a:t>5</a:t>
                      </a:r>
                      <a:endParaRPr lang="en-US" sz="800" b="1" i="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Screening, Searching and Detection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135417">
                <a:tc>
                  <a:txBody>
                    <a:bodyPr/>
                    <a:lstStyle/>
                    <a:p>
                      <a:pPr marL="0" marR="0" algn="ctr">
                        <a:lnSpc>
                          <a:spcPct val="115000"/>
                        </a:lnSpc>
                        <a:spcBef>
                          <a:spcPts val="0"/>
                        </a:spcBef>
                        <a:spcAft>
                          <a:spcPts val="0"/>
                        </a:spcAft>
                      </a:pPr>
                      <a:r>
                        <a:rPr lang="en-US" sz="800" b="1" i="0" dirty="0" smtClean="0">
                          <a:latin typeface="Arial" panose="020B0604020202020204" pitchFamily="34" charset="0"/>
                          <a:ea typeface="Calibri"/>
                          <a:cs typeface="Arial" panose="020B0604020202020204" pitchFamily="34" charset="0"/>
                        </a:rPr>
                        <a:t>6</a:t>
                      </a:r>
                      <a:endParaRPr lang="en-US" sz="800" b="1" i="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Forensics &amp; Attribution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CID</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135417">
                <a:tc gridSpan="5">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Protection</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pPr marL="0" marR="0" algn="ctr">
                        <a:lnSpc>
                          <a:spcPct val="115000"/>
                        </a:lnSpc>
                        <a:spcBef>
                          <a:spcPts val="0"/>
                        </a:spcBef>
                        <a:spcAft>
                          <a:spcPts val="0"/>
                        </a:spcAft>
                      </a:pPr>
                      <a:endParaRPr lang="en-US" sz="10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09"/>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7</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Access Control &amp; ID Verification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kern="1200" dirty="0" smtClean="0">
                          <a:solidFill>
                            <a:srgbClr val="000000"/>
                          </a:solidFill>
                          <a:latin typeface="Arial" panose="020B0604020202020204" pitchFamily="34" charset="0"/>
                          <a:ea typeface="Times New Roman"/>
                          <a:cs typeface="Arial" panose="020B0604020202020204" pitchFamily="34" charset="0"/>
                        </a:rPr>
                        <a:t>DO </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kern="1200" dirty="0" smtClean="0">
                          <a:solidFill>
                            <a:srgbClr val="000000"/>
                          </a:solidFill>
                          <a:latin typeface="Arial" panose="020B0604020202020204" pitchFamily="34" charset="0"/>
                          <a:ea typeface="Times New Roman"/>
                          <a:cs typeface="Arial" panose="020B0604020202020204" pitchFamily="34" charset="0"/>
                        </a:rPr>
                        <a:t>P </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8</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Cyber Security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RNEC-R</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TBD</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TBD</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9</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Physical Protective Measures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2"/>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10</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Risk Mitigation For Protection Programs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3"/>
                  </a:ext>
                </a:extLst>
              </a:tr>
              <a:tr h="135417">
                <a:tc gridSpan="5">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Mitigation </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pPr marL="0" marR="0" algn="ctr">
                        <a:lnSpc>
                          <a:spcPct val="115000"/>
                        </a:lnSpc>
                        <a:spcBef>
                          <a:spcPts val="0"/>
                        </a:spcBef>
                        <a:spcAft>
                          <a:spcPts val="0"/>
                        </a:spcAft>
                      </a:pPr>
                      <a:endParaRPr lang="en-US" sz="1000" b="1"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14"/>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11</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Community Resilience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#5 </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kern="1200" dirty="0" smtClean="0">
                          <a:solidFill>
                            <a:srgbClr val="000000"/>
                          </a:solidFill>
                          <a:latin typeface="Arial" panose="020B0604020202020204" pitchFamily="34" charset="0"/>
                          <a:ea typeface="Times New Roman"/>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kern="1200" dirty="0">
                          <a:solidFill>
                            <a:srgbClr val="000000"/>
                          </a:solidFill>
                          <a:latin typeface="Arial" panose="020B0604020202020204" pitchFamily="34" charset="0"/>
                          <a:ea typeface="Times New Roman"/>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5"/>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12</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Risk &amp; Disaster Resilience Assessment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#5</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itchFamily="34" charset="0"/>
                          <a:ea typeface="Calibri"/>
                          <a:cs typeface="Arial" pitchFamily="34" charset="0"/>
                        </a:rPr>
                        <a:t>DO</a:t>
                      </a:r>
                      <a:endParaRPr lang="en-US" sz="800" dirty="0">
                        <a:latin typeface="Arial" pitchFamily="34" charset="0"/>
                        <a:ea typeface="Calibri"/>
                        <a:cs typeface="Arial"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TBD</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TBD</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13</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Threat &amp; Hazard Identification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#5</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7"/>
                  </a:ext>
                </a:extLst>
              </a:tr>
              <a:tr h="135417">
                <a:tc gridSpan="5">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Response</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hMerge="1">
                  <a:txBody>
                    <a:bodyPr/>
                    <a:lstStyle/>
                    <a:p>
                      <a:pPr marL="0" marR="0">
                        <a:lnSpc>
                          <a:spcPct val="115000"/>
                        </a:lnSpc>
                        <a:spcBef>
                          <a:spcPts val="0"/>
                        </a:spcBef>
                        <a:spcAft>
                          <a:spcPts val="0"/>
                        </a:spcAft>
                      </a:pPr>
                      <a:endParaRPr lang="en-US" sz="10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gn="ctr">
                        <a:lnSpc>
                          <a:spcPct val="115000"/>
                        </a:lnSpc>
                        <a:spcBef>
                          <a:spcPts val="0"/>
                        </a:spcBef>
                        <a:spcAft>
                          <a:spcPts val="0"/>
                        </a:spcAft>
                      </a:pPr>
                      <a:endParaRPr lang="en-US" sz="1000" b="1" dirty="0">
                        <a:latin typeface="Arial" panose="020B0604020202020204" pitchFamily="34" charset="0"/>
                        <a:ea typeface="Calibri"/>
                        <a:cs typeface="Arial" panose="020B0604020202020204" pitchFamily="34" charset="0"/>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18"/>
                  </a:ext>
                </a:extLst>
              </a:tr>
              <a:tr h="13541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14</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Critical Transportation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#1</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9"/>
                  </a:ext>
                </a:extLst>
              </a:tr>
              <a:tr h="13541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15</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Environmental Response/Health &amp; Safety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4,9,13)</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0"/>
                  </a:ext>
                </a:extLst>
              </a:tr>
              <a:tr h="13541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16</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Fatality Management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#8</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DHR</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1"/>
                  </a:ext>
                </a:extLst>
              </a:tr>
              <a:tr h="13541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17</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Fire Management &amp; Suppression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#4</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22"/>
                  </a:ext>
                </a:extLst>
              </a:tr>
              <a:tr h="13541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18</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Infrastructure Systems</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#3 &amp; 12</a:t>
                      </a:r>
                      <a:r>
                        <a:rPr lang="en-US" sz="800" kern="1200" baseline="0" dirty="0" smtClean="0">
                          <a:solidFill>
                            <a:srgbClr val="000000"/>
                          </a:solidFill>
                          <a:latin typeface="Arial"/>
                          <a:ea typeface="Calibri"/>
                          <a:cs typeface="Times New Roman"/>
                        </a:rPr>
                        <a:t>)</a:t>
                      </a:r>
                      <a:r>
                        <a:rPr lang="en-US" sz="800" dirty="0" smtClean="0">
                          <a:latin typeface="Arial" panose="020B0604020202020204" pitchFamily="34" charset="0"/>
                          <a:ea typeface="Calibri"/>
                          <a:cs typeface="Arial" panose="020B0604020202020204" pitchFamily="34" charset="0"/>
                        </a:rPr>
                        <a:t> </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DPW</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3"/>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19</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Logistics &amp; Supply Chain Management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#7</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itchFamily="34" charset="0"/>
                          <a:ea typeface="Calibri"/>
                          <a:cs typeface="Arial" pitchFamily="34" charset="0"/>
                        </a:rPr>
                        <a:t>LRC</a:t>
                      </a:r>
                      <a:endParaRPr lang="en-US" sz="800" dirty="0">
                        <a:latin typeface="Arial" pitchFamily="34" charset="0"/>
                        <a:ea typeface="Calibri"/>
                        <a:cs typeface="Arial"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4"/>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20 </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Mass Care Services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#6</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DFMWR</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5"/>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21</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Mass Search &amp; Rescue Ops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#9</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6"/>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22</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On-Scene Security, Protection &amp; LE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7"/>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23</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Operational Communications (</a:t>
                      </a:r>
                      <a:r>
                        <a:rPr lang="en-US" sz="800" b="1" dirty="0" smtClean="0">
                          <a:latin typeface="Arial" panose="020B0604020202020204" pitchFamily="34" charset="0"/>
                          <a:ea typeface="Calibri"/>
                          <a:cs typeface="Arial" panose="020B0604020202020204" pitchFamily="34" charset="0"/>
                        </a:rPr>
                        <a:t>ESF #2</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8"/>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24</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Public Health &amp; Medical Services (</a:t>
                      </a:r>
                      <a:r>
                        <a:rPr lang="en-US" sz="800" b="1" dirty="0" smtClean="0">
                          <a:latin typeface="Arial" panose="020B0604020202020204" pitchFamily="34" charset="0"/>
                          <a:ea typeface="Calibri"/>
                          <a:cs typeface="Arial" panose="020B0604020202020204" pitchFamily="34" charset="0"/>
                        </a:rPr>
                        <a:t>ESF #8</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TBD</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T</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29"/>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25</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Situational Assessment (</a:t>
                      </a:r>
                      <a:r>
                        <a:rPr lang="en-US" sz="800" b="1" dirty="0" smtClean="0">
                          <a:latin typeface="Arial" panose="020B0604020202020204" pitchFamily="34" charset="0"/>
                          <a:ea typeface="Calibri"/>
                          <a:cs typeface="Arial" panose="020B0604020202020204" pitchFamily="34" charset="0"/>
                        </a:rPr>
                        <a:t>ESF #5</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30"/>
                  </a:ext>
                </a:extLst>
              </a:tr>
              <a:tr h="135417">
                <a:tc gridSpan="4">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Recovery </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pPr marL="0" marR="0" algn="ctr">
                        <a:lnSpc>
                          <a:spcPct val="115000"/>
                        </a:lnSpc>
                        <a:spcBef>
                          <a:spcPts val="0"/>
                        </a:spcBef>
                        <a:spcAft>
                          <a:spcPts val="0"/>
                        </a:spcAft>
                      </a:pPr>
                      <a:endParaRPr lang="en-US" sz="90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marL="0" marR="0" algn="ctr">
                        <a:lnSpc>
                          <a:spcPct val="115000"/>
                        </a:lnSpc>
                        <a:spcBef>
                          <a:spcPts val="0"/>
                        </a:spcBef>
                        <a:spcAft>
                          <a:spcPts val="0"/>
                        </a:spcAft>
                      </a:pP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31"/>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26</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Health &amp;</a:t>
                      </a:r>
                      <a:r>
                        <a:rPr lang="en-US" sz="800" baseline="0" dirty="0" smtClean="0">
                          <a:latin typeface="Arial" panose="020B0604020202020204" pitchFamily="34" charset="0"/>
                          <a:ea typeface="Calibri"/>
                          <a:cs typeface="Arial" panose="020B0604020202020204" pitchFamily="34" charset="0"/>
                        </a:rPr>
                        <a:t> Social Services </a:t>
                      </a:r>
                      <a:r>
                        <a:rPr lang="en-US" sz="800" dirty="0" smtClean="0">
                          <a:latin typeface="Arial" panose="020B0604020202020204" pitchFamily="34" charset="0"/>
                          <a:ea typeface="Calibri"/>
                          <a:cs typeface="Arial" panose="020B0604020202020204" pitchFamily="34" charset="0"/>
                        </a:rPr>
                        <a:t>(</a:t>
                      </a:r>
                      <a:r>
                        <a:rPr lang="en-US" sz="800" b="1" dirty="0" smtClean="0">
                          <a:latin typeface="Arial" panose="020B0604020202020204" pitchFamily="34" charset="0"/>
                          <a:ea typeface="Calibri"/>
                          <a:cs typeface="Arial" panose="020B0604020202020204" pitchFamily="34" charset="0"/>
                        </a:rPr>
                        <a:t>ESF #8</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ACS</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kern="1200" dirty="0">
                          <a:solidFill>
                            <a:srgbClr val="000000"/>
                          </a:solidFill>
                          <a:latin typeface="Arial" panose="020B0604020202020204" pitchFamily="34" charset="0"/>
                          <a:ea typeface="Times New Roman"/>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32"/>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27</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Housing (</a:t>
                      </a:r>
                      <a:r>
                        <a:rPr lang="en-US" sz="800" b="1" dirty="0" smtClean="0">
                          <a:latin typeface="Arial" panose="020B0604020202020204" pitchFamily="34" charset="0"/>
                          <a:ea typeface="Calibri"/>
                          <a:cs typeface="Arial" panose="020B0604020202020204" pitchFamily="34" charset="0"/>
                        </a:rPr>
                        <a:t>ESF #7</a:t>
                      </a:r>
                      <a:r>
                        <a:rPr lang="en-US" sz="800" b="1" baseline="0" dirty="0" smtClean="0">
                          <a:latin typeface="Arial" panose="020B0604020202020204" pitchFamily="34" charset="0"/>
                          <a:ea typeface="Calibri"/>
                          <a:cs typeface="Arial" panose="020B0604020202020204" pitchFamily="34" charset="0"/>
                        </a:rPr>
                        <a:t> &amp; 14</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RCI</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33"/>
                  </a:ext>
                </a:extLst>
              </a:tr>
            </a:tbl>
          </a:graphicData>
        </a:graphic>
      </p:graphicFrame>
      <p:grpSp>
        <p:nvGrpSpPr>
          <p:cNvPr id="5" name="Group 4"/>
          <p:cNvGrpSpPr/>
          <p:nvPr/>
        </p:nvGrpSpPr>
        <p:grpSpPr>
          <a:xfrm>
            <a:off x="70980" y="1331498"/>
            <a:ext cx="297142" cy="4137321"/>
            <a:chOff x="119742" y="723832"/>
            <a:chExt cx="396189" cy="5516428"/>
          </a:xfrm>
        </p:grpSpPr>
        <p:sp>
          <p:nvSpPr>
            <p:cNvPr id="3" name="Oval 2"/>
            <p:cNvSpPr/>
            <p:nvPr/>
          </p:nvSpPr>
          <p:spPr>
            <a:xfrm>
              <a:off x="123644" y="723832"/>
              <a:ext cx="374469" cy="18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8" name="Oval 7"/>
            <p:cNvSpPr/>
            <p:nvPr/>
          </p:nvSpPr>
          <p:spPr>
            <a:xfrm>
              <a:off x="119745" y="907610"/>
              <a:ext cx="374469" cy="18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9" name="Oval 8"/>
            <p:cNvSpPr/>
            <p:nvPr/>
          </p:nvSpPr>
          <p:spPr>
            <a:xfrm>
              <a:off x="119743" y="1096407"/>
              <a:ext cx="374469" cy="18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10" name="Oval 9"/>
            <p:cNvSpPr/>
            <p:nvPr/>
          </p:nvSpPr>
          <p:spPr>
            <a:xfrm>
              <a:off x="132178" y="1462079"/>
              <a:ext cx="374469" cy="18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13" name="Oval 12"/>
            <p:cNvSpPr/>
            <p:nvPr/>
          </p:nvSpPr>
          <p:spPr>
            <a:xfrm>
              <a:off x="130601" y="5395360"/>
              <a:ext cx="374469" cy="18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19" name="Oval 18"/>
            <p:cNvSpPr/>
            <p:nvPr/>
          </p:nvSpPr>
          <p:spPr>
            <a:xfrm>
              <a:off x="141462" y="1809313"/>
              <a:ext cx="374469" cy="18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20" name="Oval 19"/>
            <p:cNvSpPr/>
            <p:nvPr/>
          </p:nvSpPr>
          <p:spPr>
            <a:xfrm>
              <a:off x="141461" y="4144443"/>
              <a:ext cx="374469" cy="18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23" name="Oval 22"/>
            <p:cNvSpPr/>
            <p:nvPr/>
          </p:nvSpPr>
          <p:spPr>
            <a:xfrm>
              <a:off x="119742" y="5593168"/>
              <a:ext cx="374469" cy="18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22" name="Oval 21"/>
            <p:cNvSpPr/>
            <p:nvPr/>
          </p:nvSpPr>
          <p:spPr>
            <a:xfrm>
              <a:off x="119742" y="5229458"/>
              <a:ext cx="374469" cy="18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24" name="Oval 23"/>
            <p:cNvSpPr/>
            <p:nvPr/>
          </p:nvSpPr>
          <p:spPr>
            <a:xfrm>
              <a:off x="130601" y="5798561"/>
              <a:ext cx="374469" cy="18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15" name="Oval 14"/>
            <p:cNvSpPr/>
            <p:nvPr/>
          </p:nvSpPr>
          <p:spPr>
            <a:xfrm>
              <a:off x="141461" y="6056152"/>
              <a:ext cx="374469" cy="1841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grpSp>
      <p:sp>
        <p:nvSpPr>
          <p:cNvPr id="16" name="Rectangle 15"/>
          <p:cNvSpPr/>
          <p:nvPr/>
        </p:nvSpPr>
        <p:spPr>
          <a:xfrm>
            <a:off x="5166337" y="4955113"/>
            <a:ext cx="2618246"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T= Trained (90-100%) </a:t>
            </a:r>
          </a:p>
          <a:p>
            <a:r>
              <a:rPr lang="en-US" sz="1200" dirty="0">
                <a:latin typeface="Arial" panose="020B0604020202020204" pitchFamily="34" charset="0"/>
                <a:cs typeface="Arial" panose="020B0604020202020204" pitchFamily="34" charset="0"/>
              </a:rPr>
              <a:t>P= Needs Practice (65-89%)</a:t>
            </a:r>
          </a:p>
          <a:p>
            <a:r>
              <a:rPr lang="en-US" sz="1200" dirty="0">
                <a:latin typeface="Arial" panose="020B0604020202020204" pitchFamily="34" charset="0"/>
                <a:cs typeface="Arial" panose="020B0604020202020204" pitchFamily="34" charset="0"/>
              </a:rPr>
              <a:t>U= Untrained (Less than 65%)</a:t>
            </a:r>
          </a:p>
        </p:txBody>
      </p:sp>
      <p:sp>
        <p:nvSpPr>
          <p:cNvPr id="6" name="TextBox 5"/>
          <p:cNvSpPr txBox="1"/>
          <p:nvPr/>
        </p:nvSpPr>
        <p:spPr>
          <a:xfrm>
            <a:off x="5185482" y="1550042"/>
            <a:ext cx="3958518" cy="4039567"/>
          </a:xfrm>
          <a:prstGeom prst="rect">
            <a:avLst/>
          </a:prstGeom>
          <a:noFill/>
        </p:spPr>
        <p:txBody>
          <a:bodyPr wrap="square" rtlCol="0">
            <a:spAutoFit/>
          </a:bodyPr>
          <a:lstStyle/>
          <a:p>
            <a:r>
              <a:rPr lang="en-US" sz="1050" b="1" dirty="0">
                <a:latin typeface=" Arial"/>
              </a:rPr>
              <a:t>The following capabilities were downgraded from a</a:t>
            </a:r>
          </a:p>
          <a:p>
            <a:r>
              <a:rPr lang="en-US" sz="1050" b="1" dirty="0">
                <a:latin typeface=" Arial"/>
              </a:rPr>
              <a:t>Trained to Needs Practice</a:t>
            </a:r>
            <a:r>
              <a:rPr lang="en-US" sz="1050" dirty="0">
                <a:latin typeface=" Arial"/>
              </a:rPr>
              <a:t>:</a:t>
            </a:r>
          </a:p>
          <a:p>
            <a:endParaRPr lang="en-US" sz="1050" dirty="0">
              <a:latin typeface=" Arial"/>
            </a:endParaRPr>
          </a:p>
          <a:p>
            <a:r>
              <a:rPr lang="en-US" sz="1050" dirty="0">
                <a:latin typeface=" Arial"/>
              </a:rPr>
              <a:t>#4 - Intelligence and Information- A Emergency Threat</a:t>
            </a:r>
          </a:p>
          <a:p>
            <a:r>
              <a:rPr lang="en-US" sz="1050" dirty="0">
                <a:latin typeface=" Arial"/>
              </a:rPr>
              <a:t>Working Group was not conducted during FSE.</a:t>
            </a:r>
          </a:p>
          <a:p>
            <a:endParaRPr lang="en-US" sz="1050" dirty="0">
              <a:latin typeface=" Arial"/>
            </a:endParaRPr>
          </a:p>
          <a:p>
            <a:r>
              <a:rPr lang="en-US" sz="1050" dirty="0">
                <a:latin typeface=" Arial"/>
              </a:rPr>
              <a:t>#6 - Forensics &amp; Attribution- Witness and Victim</a:t>
            </a:r>
          </a:p>
          <a:p>
            <a:r>
              <a:rPr lang="en-US" sz="1050" dirty="0">
                <a:latin typeface=" Arial"/>
              </a:rPr>
              <a:t>Statuses were not clearly defined by First Responders.</a:t>
            </a:r>
          </a:p>
          <a:p>
            <a:endParaRPr lang="en-US" sz="1050" dirty="0">
              <a:latin typeface=" Arial"/>
            </a:endParaRPr>
          </a:p>
          <a:p>
            <a:r>
              <a:rPr lang="en-US" sz="1050" dirty="0">
                <a:latin typeface=" Arial"/>
              </a:rPr>
              <a:t>#23 - Operational Communications- The EOC didn’t</a:t>
            </a:r>
          </a:p>
          <a:p>
            <a:r>
              <a:rPr lang="en-US" sz="1050" dirty="0">
                <a:latin typeface=" Arial"/>
              </a:rPr>
              <a:t>Have a process in place for redundant communications.</a:t>
            </a:r>
          </a:p>
          <a:p>
            <a:endParaRPr lang="en-US" sz="1050" dirty="0">
              <a:latin typeface=" Arial"/>
            </a:endParaRPr>
          </a:p>
          <a:p>
            <a:r>
              <a:rPr lang="en-US" sz="1050" dirty="0">
                <a:latin typeface=" Arial"/>
              </a:rPr>
              <a:t>#25 - Situational Assessment- CCIRs, Commander updates</a:t>
            </a:r>
          </a:p>
          <a:p>
            <a:r>
              <a:rPr lang="en-US" sz="1050" dirty="0">
                <a:latin typeface=" Arial"/>
              </a:rPr>
              <a:t>And WebEOC entries did not reflect impacts of the</a:t>
            </a:r>
          </a:p>
          <a:p>
            <a:r>
              <a:rPr lang="en-US" sz="1050" dirty="0">
                <a:latin typeface=" Arial"/>
              </a:rPr>
              <a:t>Incident on Garrison, Installation, or tenant missions</a:t>
            </a:r>
          </a:p>
          <a:p>
            <a:endParaRPr lang="en-US" sz="1050" dirty="0">
              <a:latin typeface=" Arial"/>
            </a:endParaRPr>
          </a:p>
          <a:p>
            <a:r>
              <a:rPr lang="en-US" sz="1050" b="1" dirty="0">
                <a:latin typeface=" Arial"/>
              </a:rPr>
              <a:t>The following capabilities still need to be assessed</a:t>
            </a:r>
            <a:r>
              <a:rPr lang="en-US" sz="1050" dirty="0">
                <a:latin typeface=" Arial"/>
              </a:rPr>
              <a:t>:</a:t>
            </a:r>
          </a:p>
          <a:p>
            <a:endParaRPr lang="en-US" sz="1050" dirty="0">
              <a:latin typeface=" Arial"/>
            </a:endParaRPr>
          </a:p>
          <a:p>
            <a:r>
              <a:rPr lang="en-US" sz="1050" dirty="0">
                <a:latin typeface=" Arial"/>
              </a:rPr>
              <a:t>#8 – Cyber Security </a:t>
            </a:r>
          </a:p>
          <a:p>
            <a:r>
              <a:rPr lang="en-US" sz="1050" dirty="0">
                <a:latin typeface=" Arial"/>
              </a:rPr>
              <a:t>#12 – Risk and Disaster Resilience Assessment</a:t>
            </a:r>
          </a:p>
          <a:p>
            <a:endParaRPr lang="en-US" sz="1050" dirty="0">
              <a:latin typeface=" Arial"/>
            </a:endParaRPr>
          </a:p>
          <a:p>
            <a:endParaRPr lang="en-US" sz="900" dirty="0">
              <a:latin typeface=" Arial"/>
            </a:endParaRPr>
          </a:p>
          <a:p>
            <a:endParaRPr lang="en-US" sz="900" dirty="0">
              <a:latin typeface=" Arial"/>
            </a:endParaRPr>
          </a:p>
          <a:p>
            <a:endParaRPr lang="en-US" sz="900" dirty="0">
              <a:latin typeface=" Arial"/>
            </a:endParaRPr>
          </a:p>
          <a:p>
            <a:endParaRPr lang="en-US" sz="900" dirty="0">
              <a:latin typeface=" Arial"/>
            </a:endParaRPr>
          </a:p>
        </p:txBody>
      </p:sp>
      <p:sp>
        <p:nvSpPr>
          <p:cNvPr id="17" name="TextBox 16"/>
          <p:cNvSpPr txBox="1"/>
          <p:nvPr/>
        </p:nvSpPr>
        <p:spPr>
          <a:xfrm>
            <a:off x="919012" y="55897"/>
            <a:ext cx="5958106" cy="523220"/>
          </a:xfrm>
          <a:prstGeom prst="rect">
            <a:avLst/>
          </a:prstGeom>
          <a:noFill/>
        </p:spPr>
        <p:txBody>
          <a:bodyPr wrap="none" rtlCol="0">
            <a:spAutoFit/>
          </a:bodyPr>
          <a:lstStyle/>
          <a:p>
            <a:r>
              <a:rPr lang="en-US" sz="2800" b="1" dirty="0" smtClean="0">
                <a:solidFill>
                  <a:schemeClr val="bg1"/>
                </a:solidFill>
                <a:latin typeface="+mj-lt"/>
              </a:rPr>
              <a:t>Capability Assessment FY 19 FSE</a:t>
            </a:r>
            <a:endParaRPr lang="en-US" sz="2800" b="1" dirty="0">
              <a:solidFill>
                <a:schemeClr val="bg1"/>
              </a:solidFill>
              <a:latin typeface="+mj-lt"/>
            </a:endParaRPr>
          </a:p>
        </p:txBody>
      </p:sp>
      <p:sp>
        <p:nvSpPr>
          <p:cNvPr id="2" name="Slide Number Placeholder 1"/>
          <p:cNvSpPr>
            <a:spLocks noGrp="1"/>
          </p:cNvSpPr>
          <p:nvPr>
            <p:ph type="sldNum" sz="quarter" idx="4"/>
          </p:nvPr>
        </p:nvSpPr>
        <p:spPr>
          <a:xfrm>
            <a:off x="3552265" y="6574168"/>
            <a:ext cx="2057400" cy="365125"/>
          </a:xfrm>
        </p:spPr>
        <p:txBody>
          <a:bodyPr/>
          <a:lstStyle/>
          <a:p>
            <a:r>
              <a:rPr lang="en-US" sz="1000" b="1" dirty="0" smtClean="0">
                <a:solidFill>
                  <a:schemeClr val="tx1"/>
                </a:solidFill>
              </a:rPr>
              <a:t>CUI</a:t>
            </a:r>
            <a:endParaRPr lang="en-US" sz="1000" dirty="0" smtClean="0">
              <a:solidFill>
                <a:schemeClr val="tx1"/>
              </a:solidFill>
            </a:endParaRPr>
          </a:p>
          <a:p>
            <a:fld id="{CB1BF80D-D37A-4D35-A922-8648259FCD9C}" type="slidenum">
              <a:rPr lang="en-US" sz="1000" smtClean="0">
                <a:solidFill>
                  <a:schemeClr val="tx1"/>
                </a:solidFill>
              </a:rPr>
              <a:pPr/>
              <a:t>15</a:t>
            </a:fld>
            <a:r>
              <a:rPr lang="en-US" sz="1000" dirty="0" smtClean="0">
                <a:solidFill>
                  <a:schemeClr val="tx1"/>
                </a:solidFill>
              </a:rPr>
              <a:t> of XX</a:t>
            </a:r>
            <a:endParaRPr lang="en-US" sz="1000" dirty="0">
              <a:solidFill>
                <a:schemeClr val="tx1"/>
              </a:solidFill>
            </a:endParaRPr>
          </a:p>
        </p:txBody>
      </p:sp>
      <p:sp>
        <p:nvSpPr>
          <p:cNvPr id="4" name="Footer Placeholder 3"/>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990804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4"/>
          <p:cNvGraphicFramePr>
            <a:graphicFrameLocks/>
          </p:cNvGraphicFramePr>
          <p:nvPr>
            <p:extLst>
              <p:ext uri="{D42A27DB-BD31-4B8C-83A1-F6EECF244321}">
                <p14:modId xmlns:p14="http://schemas.microsoft.com/office/powerpoint/2010/main" val="1137963793"/>
              </p:ext>
            </p:extLst>
          </p:nvPr>
        </p:nvGraphicFramePr>
        <p:xfrm>
          <a:off x="888024" y="857255"/>
          <a:ext cx="4342882" cy="5000464"/>
        </p:xfrm>
        <a:graphic>
          <a:graphicData uri="http://schemas.openxmlformats.org/drawingml/2006/table">
            <a:tbl>
              <a:tblPr/>
              <a:tblGrid>
                <a:gridCol w="385361">
                  <a:extLst>
                    <a:ext uri="{9D8B030D-6E8A-4147-A177-3AD203B41FA5}">
                      <a16:colId xmlns:a16="http://schemas.microsoft.com/office/drawing/2014/main" val="20000"/>
                    </a:ext>
                  </a:extLst>
                </a:gridCol>
                <a:gridCol w="2429026">
                  <a:extLst>
                    <a:ext uri="{9D8B030D-6E8A-4147-A177-3AD203B41FA5}">
                      <a16:colId xmlns:a16="http://schemas.microsoft.com/office/drawing/2014/main" val="20001"/>
                    </a:ext>
                  </a:extLst>
                </a:gridCol>
                <a:gridCol w="757267">
                  <a:extLst>
                    <a:ext uri="{9D8B030D-6E8A-4147-A177-3AD203B41FA5}">
                      <a16:colId xmlns:a16="http://schemas.microsoft.com/office/drawing/2014/main" val="20002"/>
                    </a:ext>
                  </a:extLst>
                </a:gridCol>
                <a:gridCol w="771228">
                  <a:extLst>
                    <a:ext uri="{9D8B030D-6E8A-4147-A177-3AD203B41FA5}">
                      <a16:colId xmlns:a16="http://schemas.microsoft.com/office/drawing/2014/main" val="20004"/>
                    </a:ext>
                  </a:extLst>
                </a:gridCol>
              </a:tblGrid>
              <a:tr h="267604">
                <a:tc>
                  <a:txBody>
                    <a:bodyPr/>
                    <a:lstStyle/>
                    <a:p>
                      <a:pPr marL="0" marR="0" algn="ctr">
                        <a:lnSpc>
                          <a:spcPct val="115000"/>
                        </a:lnSpc>
                        <a:spcBef>
                          <a:spcPts val="0"/>
                        </a:spcBef>
                        <a:spcAft>
                          <a:spcPts val="0"/>
                        </a:spcAft>
                      </a:pPr>
                      <a:r>
                        <a:rPr lang="en-US" sz="800" kern="1200" dirty="0">
                          <a:solidFill>
                            <a:srgbClr val="000000"/>
                          </a:solidFill>
                          <a:latin typeface="Arial"/>
                          <a:ea typeface="Times New Roman"/>
                          <a:cs typeface="Times New Roman"/>
                        </a:rPr>
                        <a:t> #</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kern="1200" dirty="0">
                          <a:solidFill>
                            <a:srgbClr val="000000"/>
                          </a:solidFill>
                          <a:latin typeface="Arial"/>
                          <a:ea typeface="Times New Roman"/>
                          <a:cs typeface="Times New Roman"/>
                        </a:rPr>
                        <a:t>Garrison Capabilities:</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kern="1200" dirty="0">
                          <a:solidFill>
                            <a:srgbClr val="000000"/>
                          </a:solidFill>
                          <a:latin typeface="Arial"/>
                          <a:ea typeface="Times New Roman"/>
                          <a:cs typeface="Times New Roman"/>
                        </a:rPr>
                        <a:t>SGO/OPR</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800" kern="1200" dirty="0" smtClean="0">
                          <a:solidFill>
                            <a:srgbClr val="000000"/>
                          </a:solidFill>
                          <a:latin typeface="Arial"/>
                          <a:ea typeface="Times New Roman"/>
                          <a:cs typeface="Times New Roman"/>
                        </a:rPr>
                        <a:t>(T/P/U) </a:t>
                      </a: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5417">
                <a:tc gridSpan="4">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Common </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extLst>
                  <a:ext uri="{0D108BD9-81ED-4DB2-BD59-A6C34878D82A}">
                    <a16:rowId xmlns:a16="http://schemas.microsoft.com/office/drawing/2014/main" val="10001"/>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Planning (</a:t>
                      </a:r>
                      <a:r>
                        <a:rPr lang="en-US" sz="800" b="1" dirty="0" smtClean="0">
                          <a:latin typeface="Arial" panose="020B0604020202020204" pitchFamily="34" charset="0"/>
                          <a:ea typeface="Calibri"/>
                          <a:cs typeface="Arial" panose="020B0604020202020204" pitchFamily="34" charset="0"/>
                        </a:rPr>
                        <a:t>ESF #5</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b="1" dirty="0" smtClean="0">
                          <a:latin typeface=" Arial"/>
                          <a:ea typeface="Calibri"/>
                          <a:cs typeface="Arial" panose="020B0604020202020204" pitchFamily="34" charset="0"/>
                        </a:rPr>
                        <a:t>P</a:t>
                      </a:r>
                      <a:endParaRPr lang="en-US" sz="800" b="1" dirty="0">
                        <a:latin typeface=" Arial"/>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2</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Public Information and Warning (</a:t>
                      </a:r>
                      <a:r>
                        <a:rPr lang="en-US" sz="800" b="1" dirty="0" smtClean="0">
                          <a:latin typeface="Arial" panose="020B0604020202020204" pitchFamily="34" charset="0"/>
                          <a:ea typeface="Calibri"/>
                          <a:cs typeface="Arial" panose="020B0604020202020204" pitchFamily="34" charset="0"/>
                        </a:rPr>
                        <a:t>ESF #2 &amp; 15</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b="1" dirty="0" smtClean="0">
                          <a:latin typeface=" Arial"/>
                          <a:ea typeface="Calibri"/>
                          <a:cs typeface="Times New Roman"/>
                        </a:rPr>
                        <a:t>P</a:t>
                      </a:r>
                      <a:endParaRPr lang="en-US" sz="800" b="1"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3</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kern="1200" dirty="0" smtClean="0">
                          <a:solidFill>
                            <a:srgbClr val="000000"/>
                          </a:solidFill>
                          <a:latin typeface="Arial"/>
                          <a:ea typeface="Calibri"/>
                          <a:cs typeface="Times New Roman"/>
                        </a:rPr>
                        <a:t>Operational</a:t>
                      </a:r>
                      <a:r>
                        <a:rPr lang="en-US" sz="800" kern="1200" baseline="0" dirty="0" smtClean="0">
                          <a:solidFill>
                            <a:srgbClr val="000000"/>
                          </a:solidFill>
                          <a:latin typeface="Arial"/>
                          <a:ea typeface="Calibri"/>
                          <a:cs typeface="Times New Roman"/>
                        </a:rPr>
                        <a:t> Coordination (</a:t>
                      </a:r>
                      <a:r>
                        <a:rPr lang="en-US" sz="800" b="1" kern="1200" baseline="0" dirty="0" smtClean="0">
                          <a:solidFill>
                            <a:srgbClr val="000000"/>
                          </a:solidFill>
                          <a:latin typeface="Arial"/>
                          <a:ea typeface="Calibri"/>
                          <a:cs typeface="Times New Roman"/>
                        </a:rPr>
                        <a:t>ESF #5</a:t>
                      </a:r>
                      <a:r>
                        <a:rPr lang="en-US" sz="800" kern="1200" baseline="0" dirty="0" smtClean="0">
                          <a:solidFill>
                            <a:srgbClr val="000000"/>
                          </a:solidFill>
                          <a:latin typeface="Arial"/>
                          <a:ea typeface="Calibri"/>
                          <a:cs typeface="Times New Roman"/>
                        </a:rPr>
                        <a:t>)</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kern="1200" dirty="0" smtClean="0">
                          <a:solidFill>
                            <a:srgbClr val="000000"/>
                          </a:solidFill>
                          <a:latin typeface="Arial" panose="020B0604020202020204" pitchFamily="34" charset="0"/>
                          <a:ea typeface="Times New Roman"/>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b="1" dirty="0" smtClean="0">
                          <a:latin typeface=" Arial"/>
                          <a:ea typeface="Calibri"/>
                          <a:cs typeface="Times New Roman"/>
                        </a:rPr>
                        <a:t>P</a:t>
                      </a:r>
                      <a:endParaRPr lang="en-US" sz="800" b="1" dirty="0">
                        <a:latin typeface=" Arial"/>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135417">
                <a:tc gridSpan="4">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Prevent </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05"/>
                  </a:ext>
                </a:extLst>
              </a:tr>
              <a:tr h="135417">
                <a:tc>
                  <a:txBody>
                    <a:bodyPr/>
                    <a:lstStyle/>
                    <a:p>
                      <a:pPr marL="0" marR="0" algn="ctr">
                        <a:lnSpc>
                          <a:spcPct val="115000"/>
                        </a:lnSpc>
                        <a:spcBef>
                          <a:spcPts val="0"/>
                        </a:spcBef>
                        <a:spcAft>
                          <a:spcPts val="0"/>
                        </a:spcAft>
                      </a:pPr>
                      <a:r>
                        <a:rPr lang="en-US" sz="800" b="1" i="0" dirty="0" smtClean="0">
                          <a:latin typeface="Arial" panose="020B0604020202020204" pitchFamily="34" charset="0"/>
                          <a:ea typeface="Calibri"/>
                          <a:cs typeface="Arial" panose="020B0604020202020204" pitchFamily="34" charset="0"/>
                        </a:rPr>
                        <a:t>4</a:t>
                      </a:r>
                      <a:endParaRPr lang="en-US" sz="800" b="1" i="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kern="1200" dirty="0" smtClean="0">
                          <a:solidFill>
                            <a:srgbClr val="000000"/>
                          </a:solidFill>
                          <a:latin typeface="Arial"/>
                          <a:ea typeface="Times New Roman"/>
                          <a:cs typeface="Times New Roman"/>
                        </a:rPr>
                        <a:t>Intelligence &amp; Information Warning (</a:t>
                      </a:r>
                      <a:r>
                        <a:rPr lang="en-US" sz="800" b="1" kern="1200" dirty="0" smtClean="0">
                          <a:solidFill>
                            <a:srgbClr val="000000"/>
                          </a:solidFill>
                          <a:latin typeface="Arial"/>
                          <a:ea typeface="Times New Roman"/>
                          <a:cs typeface="Times New Roman"/>
                        </a:rPr>
                        <a:t>ESF #13</a:t>
                      </a:r>
                      <a:r>
                        <a:rPr lang="en-US" sz="800" kern="1200" dirty="0" smtClean="0">
                          <a:solidFill>
                            <a:srgbClr val="000000"/>
                          </a:solidFill>
                          <a:latin typeface="Arial"/>
                          <a:ea typeface="Times New Roman"/>
                          <a:cs typeface="Times New Roman"/>
                        </a:rPr>
                        <a:t>)</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kern="1200" dirty="0" smtClean="0">
                          <a:solidFill>
                            <a:srgbClr val="000000"/>
                          </a:solidFill>
                          <a:latin typeface="Arial"/>
                          <a:ea typeface="Times New Roman"/>
                          <a:cs typeface="Times New Roman"/>
                        </a:rPr>
                        <a:t>DO</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135417">
                <a:tc>
                  <a:txBody>
                    <a:bodyPr/>
                    <a:lstStyle/>
                    <a:p>
                      <a:pPr marL="0" marR="0" algn="ctr">
                        <a:lnSpc>
                          <a:spcPct val="115000"/>
                        </a:lnSpc>
                        <a:spcBef>
                          <a:spcPts val="0"/>
                        </a:spcBef>
                        <a:spcAft>
                          <a:spcPts val="0"/>
                        </a:spcAft>
                      </a:pPr>
                      <a:r>
                        <a:rPr lang="en-US" sz="800" b="1" i="0" dirty="0" smtClean="0">
                          <a:latin typeface="Arial" panose="020B0604020202020204" pitchFamily="34" charset="0"/>
                          <a:ea typeface="Calibri"/>
                          <a:cs typeface="Arial" panose="020B0604020202020204" pitchFamily="34" charset="0"/>
                        </a:rPr>
                        <a:t>5</a:t>
                      </a:r>
                      <a:endParaRPr lang="en-US" sz="800" b="1" i="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Screening, Searching and Detection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135417">
                <a:tc>
                  <a:txBody>
                    <a:bodyPr/>
                    <a:lstStyle/>
                    <a:p>
                      <a:pPr marL="0" marR="0" algn="ctr">
                        <a:lnSpc>
                          <a:spcPct val="115000"/>
                        </a:lnSpc>
                        <a:spcBef>
                          <a:spcPts val="0"/>
                        </a:spcBef>
                        <a:spcAft>
                          <a:spcPts val="0"/>
                        </a:spcAft>
                      </a:pPr>
                      <a:r>
                        <a:rPr lang="en-US" sz="800" b="1" i="0" dirty="0" smtClean="0">
                          <a:latin typeface="Arial" panose="020B0604020202020204" pitchFamily="34" charset="0"/>
                          <a:ea typeface="Calibri"/>
                          <a:cs typeface="Arial" panose="020B0604020202020204" pitchFamily="34" charset="0"/>
                        </a:rPr>
                        <a:t>6</a:t>
                      </a:r>
                      <a:endParaRPr lang="en-US" sz="800" b="1" i="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Forensics &amp; Attribution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CID</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135417">
                <a:tc gridSpan="4">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Protection</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09"/>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7</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Access Control &amp; ID Verification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kern="1200" dirty="0" smtClean="0">
                          <a:solidFill>
                            <a:srgbClr val="000000"/>
                          </a:solidFill>
                          <a:latin typeface="Arial" panose="020B0604020202020204" pitchFamily="34" charset="0"/>
                          <a:ea typeface="Times New Roman"/>
                          <a:cs typeface="Arial" panose="020B0604020202020204" pitchFamily="34" charset="0"/>
                        </a:rPr>
                        <a:t>DO </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8</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Cyber Security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RNEC-R</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TBD</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9</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Physical Protective Measures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2"/>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10</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Risk Mitigation For Protection Programs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3"/>
                  </a:ext>
                </a:extLst>
              </a:tr>
              <a:tr h="135417">
                <a:tc gridSpan="4">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Mitigation </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b="1"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14"/>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11</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Community Resilience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#5 </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kern="1200" dirty="0" smtClean="0">
                          <a:solidFill>
                            <a:srgbClr val="000000"/>
                          </a:solidFill>
                          <a:latin typeface="Arial" panose="020B0604020202020204" pitchFamily="34" charset="0"/>
                          <a:ea typeface="Times New Roman"/>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5"/>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12</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Risk &amp; Disaster Resilience Assessment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#5</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itchFamily="34" charset="0"/>
                          <a:ea typeface="Calibri"/>
                          <a:cs typeface="Arial" pitchFamily="34" charset="0"/>
                        </a:rPr>
                        <a:t>DO</a:t>
                      </a:r>
                      <a:endParaRPr lang="en-US" sz="800" dirty="0">
                        <a:latin typeface="Arial" pitchFamily="34" charset="0"/>
                        <a:ea typeface="Calibri"/>
                        <a:cs typeface="Arial"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TBD</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135417">
                <a:tc>
                  <a:txBody>
                    <a:bodyPr/>
                    <a:lstStyle/>
                    <a:p>
                      <a:pPr marL="0" marR="0" algn="ctr">
                        <a:lnSpc>
                          <a:spcPct val="115000"/>
                        </a:lnSpc>
                        <a:spcBef>
                          <a:spcPts val="0"/>
                        </a:spcBef>
                        <a:spcAft>
                          <a:spcPts val="0"/>
                        </a:spcAft>
                      </a:pPr>
                      <a:r>
                        <a:rPr lang="en-US" sz="800" b="1" kern="1200" dirty="0">
                          <a:solidFill>
                            <a:srgbClr val="000000"/>
                          </a:solidFill>
                          <a:latin typeface="Arial"/>
                          <a:ea typeface="Times New Roman"/>
                          <a:cs typeface="Times New Roman"/>
                        </a:rPr>
                        <a:t>13</a:t>
                      </a:r>
                      <a:endParaRPr lang="en-US" sz="800" b="1"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Threat &amp; Hazard Identification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#5</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7"/>
                  </a:ext>
                </a:extLst>
              </a:tr>
              <a:tr h="135417">
                <a:tc gridSpan="4">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Response</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hMerge="1">
                  <a:txBody>
                    <a:bodyPr/>
                    <a:lstStyle/>
                    <a:p>
                      <a:pPr marL="0" marR="0">
                        <a:lnSpc>
                          <a:spcPct val="115000"/>
                        </a:lnSpc>
                        <a:spcBef>
                          <a:spcPts val="0"/>
                        </a:spcBef>
                        <a:spcAft>
                          <a:spcPts val="0"/>
                        </a:spcAft>
                      </a:pPr>
                      <a:endParaRPr lang="en-US" sz="1000" dirty="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000" b="1" dirty="0">
                        <a:latin typeface="Arial" panose="020B0604020202020204" pitchFamily="34" charset="0"/>
                        <a:ea typeface="Calibri"/>
                        <a:cs typeface="Arial" panose="020B0604020202020204" pitchFamily="34" charset="0"/>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18"/>
                  </a:ext>
                </a:extLst>
              </a:tr>
              <a:tr h="13541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14</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Critical Transportation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#1</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9"/>
                  </a:ext>
                </a:extLst>
              </a:tr>
              <a:tr h="13541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15</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Environmental Response/Health &amp; Safety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4,9,13)</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0"/>
                  </a:ext>
                </a:extLst>
              </a:tr>
              <a:tr h="13541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16</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Fatality Management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#8</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DHR</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1"/>
                  </a:ext>
                </a:extLst>
              </a:tr>
              <a:tr h="13541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17</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Fire Management &amp; Suppression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#4</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22"/>
                  </a:ext>
                </a:extLst>
              </a:tr>
              <a:tr h="135417">
                <a:tc>
                  <a:txBody>
                    <a:bodyPr/>
                    <a:lstStyle/>
                    <a:p>
                      <a:pPr marL="0" marR="0" algn="ctr">
                        <a:lnSpc>
                          <a:spcPct val="115000"/>
                        </a:lnSpc>
                        <a:spcBef>
                          <a:spcPts val="0"/>
                        </a:spcBef>
                        <a:spcAft>
                          <a:spcPts val="0"/>
                        </a:spcAft>
                      </a:pPr>
                      <a:r>
                        <a:rPr lang="en-US" sz="800" b="1" kern="1200" dirty="0" smtClean="0">
                          <a:solidFill>
                            <a:srgbClr val="000000"/>
                          </a:solidFill>
                          <a:latin typeface="Arial" panose="020B0604020202020204" pitchFamily="34" charset="0"/>
                          <a:ea typeface="Times New Roman"/>
                          <a:cs typeface="Arial" panose="020B0604020202020204" pitchFamily="34" charset="0"/>
                        </a:rPr>
                        <a:t>18</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Infrastructure Systems</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#3 &amp; 12</a:t>
                      </a:r>
                      <a:r>
                        <a:rPr lang="en-US" sz="800" kern="1200" baseline="0" dirty="0" smtClean="0">
                          <a:solidFill>
                            <a:srgbClr val="000000"/>
                          </a:solidFill>
                          <a:latin typeface="Arial"/>
                          <a:ea typeface="Calibri"/>
                          <a:cs typeface="Times New Roman"/>
                        </a:rPr>
                        <a:t>)</a:t>
                      </a:r>
                      <a:r>
                        <a:rPr lang="en-US" sz="800" dirty="0" smtClean="0">
                          <a:latin typeface="Arial" panose="020B0604020202020204" pitchFamily="34" charset="0"/>
                          <a:ea typeface="Calibri"/>
                          <a:cs typeface="Arial" panose="020B0604020202020204" pitchFamily="34" charset="0"/>
                        </a:rPr>
                        <a:t> </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DPW</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3"/>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19</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Logistics &amp; Supply Chain Management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#7</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itchFamily="34" charset="0"/>
                          <a:ea typeface="Calibri"/>
                          <a:cs typeface="Arial" pitchFamily="34" charset="0"/>
                        </a:rPr>
                        <a:t>LRC</a:t>
                      </a:r>
                      <a:endParaRPr lang="en-US" sz="800" dirty="0">
                        <a:latin typeface="Arial" pitchFamily="34" charset="0"/>
                        <a:ea typeface="Calibri"/>
                        <a:cs typeface="Arial"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4"/>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20 </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Mass Care Services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#6</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DFMWR</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5"/>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21</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800" dirty="0" smtClean="0">
                          <a:latin typeface="Arial" panose="020B0604020202020204" pitchFamily="34" charset="0"/>
                          <a:ea typeface="Calibri"/>
                          <a:cs typeface="Arial" panose="020B0604020202020204" pitchFamily="34" charset="0"/>
                        </a:rPr>
                        <a:t>Mass Search &amp; Rescue Ops </a:t>
                      </a:r>
                      <a:r>
                        <a:rPr lang="en-US" sz="800" kern="1200" baseline="0" dirty="0" smtClean="0">
                          <a:solidFill>
                            <a:srgbClr val="000000"/>
                          </a:solidFill>
                          <a:latin typeface="Arial"/>
                          <a:ea typeface="Calibri"/>
                          <a:cs typeface="Times New Roman"/>
                        </a:rPr>
                        <a:t>(</a:t>
                      </a:r>
                      <a:r>
                        <a:rPr lang="en-US" sz="800" b="1" kern="1200" baseline="0" dirty="0" smtClean="0">
                          <a:solidFill>
                            <a:srgbClr val="000000"/>
                          </a:solidFill>
                          <a:latin typeface="Arial"/>
                          <a:ea typeface="Calibri"/>
                          <a:cs typeface="Times New Roman"/>
                        </a:rPr>
                        <a:t>ESF #9</a:t>
                      </a:r>
                      <a:r>
                        <a:rPr lang="en-US" sz="800" kern="1200" baseline="0" dirty="0" smtClean="0">
                          <a:solidFill>
                            <a:srgbClr val="000000"/>
                          </a:solidFill>
                          <a:latin typeface="Arial"/>
                          <a:ea typeface="Calibri"/>
                          <a:cs typeface="Times New Roman"/>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6"/>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22</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On-Scene Security, Protection &amp; LE (</a:t>
                      </a:r>
                      <a:r>
                        <a:rPr lang="en-US" sz="800" b="1" dirty="0" smtClean="0">
                          <a:latin typeface="Arial" panose="020B0604020202020204" pitchFamily="34" charset="0"/>
                          <a:ea typeface="Calibri"/>
                          <a:cs typeface="Arial" panose="020B0604020202020204" pitchFamily="34" charset="0"/>
                        </a:rPr>
                        <a:t>ESF #13</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7"/>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23</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Operational Communications (</a:t>
                      </a:r>
                      <a:r>
                        <a:rPr lang="en-US" sz="800" b="1" dirty="0" smtClean="0">
                          <a:latin typeface="Arial" panose="020B0604020202020204" pitchFamily="34" charset="0"/>
                          <a:ea typeface="Calibri"/>
                          <a:cs typeface="Arial" panose="020B0604020202020204" pitchFamily="34" charset="0"/>
                        </a:rPr>
                        <a:t>ESF #2</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8"/>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24</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Public Health &amp; Medical Services (</a:t>
                      </a:r>
                      <a:r>
                        <a:rPr lang="en-US" sz="800" b="1" dirty="0" smtClean="0">
                          <a:latin typeface="Arial" panose="020B0604020202020204" pitchFamily="34" charset="0"/>
                          <a:ea typeface="Calibri"/>
                          <a:cs typeface="Arial" panose="020B0604020202020204" pitchFamily="34" charset="0"/>
                        </a:rPr>
                        <a:t>ESF #8</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T</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29"/>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25</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Situational Assessment (</a:t>
                      </a:r>
                      <a:r>
                        <a:rPr lang="en-US" sz="800" b="1" dirty="0" smtClean="0">
                          <a:latin typeface="Arial" panose="020B0604020202020204" pitchFamily="34" charset="0"/>
                          <a:ea typeface="Calibri"/>
                          <a:cs typeface="Arial" panose="020B0604020202020204" pitchFamily="34" charset="0"/>
                        </a:rPr>
                        <a:t>ESF #5</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DO</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30"/>
                  </a:ext>
                </a:extLst>
              </a:tr>
              <a:tr h="135417">
                <a:tc gridSpan="3">
                  <a:txBody>
                    <a:bodyPr/>
                    <a:lstStyle/>
                    <a:p>
                      <a:pPr marL="0" marR="0" algn="ctr">
                        <a:lnSpc>
                          <a:spcPct val="115000"/>
                        </a:lnSpc>
                        <a:spcBef>
                          <a:spcPts val="0"/>
                        </a:spcBef>
                        <a:spcAft>
                          <a:spcPts val="0"/>
                        </a:spcAft>
                      </a:pPr>
                      <a:r>
                        <a:rPr lang="en-US" sz="800" b="1" kern="1200" dirty="0" smtClean="0">
                          <a:solidFill>
                            <a:srgbClr val="000000"/>
                          </a:solidFill>
                          <a:latin typeface="Arial"/>
                          <a:ea typeface="Times New Roman"/>
                          <a:cs typeface="Times New Roman"/>
                        </a:rPr>
                        <a:t>Recovery </a:t>
                      </a: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pPr marL="0" marR="0" algn="ctr">
                        <a:lnSpc>
                          <a:spcPct val="115000"/>
                        </a:lnSpc>
                        <a:spcBef>
                          <a:spcPts val="0"/>
                        </a:spcBef>
                        <a:spcAft>
                          <a:spcPts val="0"/>
                        </a:spcAft>
                      </a:pPr>
                      <a:endParaRPr lang="en-US" sz="900">
                        <a:latin typeface="Calibri"/>
                        <a:ea typeface="Calibri"/>
                        <a:cs typeface="Times New Roman"/>
                      </a:endParaRPr>
                    </a:p>
                  </a:txBody>
                  <a:tcPr marL="17416" marR="17416" marT="42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hMerge="1">
                  <a:txBody>
                    <a:bodyPr/>
                    <a:lstStyle/>
                    <a:p>
                      <a:endParaRPr lang="en-US"/>
                    </a:p>
                  </a:txBody>
                  <a:tcPr/>
                </a:tc>
                <a:tc>
                  <a:txBody>
                    <a:bodyPr/>
                    <a:lstStyle/>
                    <a:p>
                      <a:pPr marL="0" marR="0" algn="ctr">
                        <a:lnSpc>
                          <a:spcPct val="115000"/>
                        </a:lnSpc>
                        <a:spcBef>
                          <a:spcPts val="0"/>
                        </a:spcBef>
                        <a:spcAft>
                          <a:spcPts val="0"/>
                        </a:spcAft>
                      </a:pPr>
                      <a:endParaRPr lang="en-US" sz="800" dirty="0">
                        <a:latin typeface="Calibri"/>
                        <a:ea typeface="Calibri"/>
                        <a:cs typeface="Times New Roman"/>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extLst>
                  <a:ext uri="{0D108BD9-81ED-4DB2-BD59-A6C34878D82A}">
                    <a16:rowId xmlns:a16="http://schemas.microsoft.com/office/drawing/2014/main" val="10031"/>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26</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Health &amp;</a:t>
                      </a:r>
                      <a:r>
                        <a:rPr lang="en-US" sz="800" baseline="0" dirty="0" smtClean="0">
                          <a:latin typeface="Arial" panose="020B0604020202020204" pitchFamily="34" charset="0"/>
                          <a:ea typeface="Calibri"/>
                          <a:cs typeface="Arial" panose="020B0604020202020204" pitchFamily="34" charset="0"/>
                        </a:rPr>
                        <a:t> Social Services </a:t>
                      </a:r>
                      <a:r>
                        <a:rPr lang="en-US" sz="800" dirty="0" smtClean="0">
                          <a:latin typeface="Arial" panose="020B0604020202020204" pitchFamily="34" charset="0"/>
                          <a:ea typeface="Calibri"/>
                          <a:cs typeface="Arial" panose="020B0604020202020204" pitchFamily="34" charset="0"/>
                        </a:rPr>
                        <a:t>(</a:t>
                      </a:r>
                      <a:r>
                        <a:rPr lang="en-US" sz="800" b="1" dirty="0" smtClean="0">
                          <a:latin typeface="Arial" panose="020B0604020202020204" pitchFamily="34" charset="0"/>
                          <a:ea typeface="Calibri"/>
                          <a:cs typeface="Arial" panose="020B0604020202020204" pitchFamily="34" charset="0"/>
                        </a:rPr>
                        <a:t>ESF #8</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ACS</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P</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32"/>
                  </a:ext>
                </a:extLst>
              </a:tr>
              <a:tr h="135417">
                <a:tc>
                  <a:txBody>
                    <a:bodyPr/>
                    <a:lstStyle/>
                    <a:p>
                      <a:pPr marL="0" marR="0" algn="ctr">
                        <a:lnSpc>
                          <a:spcPct val="115000"/>
                        </a:lnSpc>
                        <a:spcBef>
                          <a:spcPts val="0"/>
                        </a:spcBef>
                        <a:spcAft>
                          <a:spcPts val="0"/>
                        </a:spcAft>
                      </a:pPr>
                      <a:r>
                        <a:rPr lang="en-US" sz="800" b="1" dirty="0" smtClean="0">
                          <a:latin typeface="Arial" panose="020B0604020202020204" pitchFamily="34" charset="0"/>
                          <a:ea typeface="Calibri"/>
                          <a:cs typeface="Arial" panose="020B0604020202020204" pitchFamily="34" charset="0"/>
                        </a:rPr>
                        <a:t>27</a:t>
                      </a:r>
                      <a:endParaRPr lang="en-US" sz="800" b="1"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Housing (</a:t>
                      </a:r>
                      <a:r>
                        <a:rPr lang="en-US" sz="800" b="1" dirty="0" smtClean="0">
                          <a:latin typeface="Arial" panose="020B0604020202020204" pitchFamily="34" charset="0"/>
                          <a:ea typeface="Calibri"/>
                          <a:cs typeface="Arial" panose="020B0604020202020204" pitchFamily="34" charset="0"/>
                        </a:rPr>
                        <a:t>ESF #7</a:t>
                      </a:r>
                      <a:r>
                        <a:rPr lang="en-US" sz="800" b="1" baseline="0" dirty="0" smtClean="0">
                          <a:latin typeface="Arial" panose="020B0604020202020204" pitchFamily="34" charset="0"/>
                          <a:ea typeface="Calibri"/>
                          <a:cs typeface="Arial" panose="020B0604020202020204" pitchFamily="34" charset="0"/>
                        </a:rPr>
                        <a:t> &amp; 14</a:t>
                      </a:r>
                      <a:r>
                        <a:rPr lang="en-US" sz="800" dirty="0" smtClean="0">
                          <a:latin typeface="Arial" panose="020B0604020202020204" pitchFamily="34" charset="0"/>
                          <a:ea typeface="Calibri"/>
                          <a:cs typeface="Arial" panose="020B0604020202020204" pitchFamily="34" charset="0"/>
                        </a:rPr>
                        <a:t>)</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RCI</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smtClean="0">
                          <a:latin typeface="Arial" panose="020B0604020202020204" pitchFamily="34" charset="0"/>
                          <a:ea typeface="Calibri"/>
                          <a:cs typeface="Arial" panose="020B0604020202020204" pitchFamily="34" charset="0"/>
                        </a:rPr>
                        <a:t>P</a:t>
                      </a:r>
                      <a:endParaRPr lang="en-US" sz="800" dirty="0">
                        <a:latin typeface="Arial" panose="020B0604020202020204" pitchFamily="34" charset="0"/>
                        <a:ea typeface="Calibri"/>
                        <a:cs typeface="Arial" panose="020B0604020202020204" pitchFamily="34" charset="0"/>
                      </a:endParaRPr>
                    </a:p>
                  </a:txBody>
                  <a:tcPr marL="13062" marR="13062" marT="3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33"/>
                  </a:ext>
                </a:extLst>
              </a:tr>
            </a:tbl>
          </a:graphicData>
        </a:graphic>
      </p:graphicFrame>
      <p:sp>
        <p:nvSpPr>
          <p:cNvPr id="3" name="Oval 2"/>
          <p:cNvSpPr/>
          <p:nvPr/>
        </p:nvSpPr>
        <p:spPr>
          <a:xfrm>
            <a:off x="970384" y="1240971"/>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73496" y="1393371"/>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82819" y="1542667"/>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73488" y="1831908"/>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82819" y="2559701"/>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82819" y="3119537"/>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82819" y="3268827"/>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92150" y="3847326"/>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82824" y="3996609"/>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82819" y="4276529"/>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82825" y="4416488"/>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82822" y="4705733"/>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82829" y="4985667"/>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73488" y="5144278"/>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82819" y="5564157"/>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73488" y="5704121"/>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a:spLocks noChangeArrowheads="1"/>
          </p:cNvSpPr>
          <p:nvPr/>
        </p:nvSpPr>
        <p:spPr bwMode="auto">
          <a:xfrm>
            <a:off x="920804" y="79756"/>
            <a:ext cx="6858000" cy="50013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fontAlgn="base">
              <a:spcBef>
                <a:spcPct val="0"/>
              </a:spcBef>
              <a:spcAft>
                <a:spcPct val="0"/>
              </a:spcAft>
            </a:pPr>
            <a:r>
              <a:rPr lang="en-US" sz="2800" b="1" dirty="0" smtClean="0">
                <a:solidFill>
                  <a:schemeClr val="bg1"/>
                </a:solidFill>
                <a:latin typeface="+mj-lt"/>
                <a:cs typeface="Arial" pitchFamily="34" charset="0"/>
              </a:rPr>
              <a:t>FY 21 FSE Capabilities to be assessed</a:t>
            </a:r>
            <a:endParaRPr lang="en-US" sz="2800" dirty="0">
              <a:solidFill>
                <a:schemeClr val="bg1"/>
              </a:solidFill>
              <a:latin typeface="+mj-lt"/>
              <a:cs typeface="Arial" pitchFamily="34" charset="0"/>
            </a:endParaRPr>
          </a:p>
        </p:txBody>
      </p:sp>
      <p:sp>
        <p:nvSpPr>
          <p:cNvPr id="4" name="Rectangle 3"/>
          <p:cNvSpPr/>
          <p:nvPr/>
        </p:nvSpPr>
        <p:spPr>
          <a:xfrm>
            <a:off x="5411025" y="1320281"/>
            <a:ext cx="3396341" cy="1384995"/>
          </a:xfrm>
          <a:prstGeom prst="rect">
            <a:avLst/>
          </a:prstGeom>
        </p:spPr>
        <p:txBody>
          <a:bodyPr wrap="square">
            <a:spAutoFit/>
          </a:bodyPr>
          <a:lstStyle/>
          <a:p>
            <a:r>
              <a:rPr lang="en-US" sz="1200" b="1" dirty="0">
                <a:latin typeface=" Arial"/>
              </a:rPr>
              <a:t>The following capabilities </a:t>
            </a:r>
            <a:r>
              <a:rPr lang="en-US" sz="1200" b="1" dirty="0" smtClean="0">
                <a:latin typeface=" Arial"/>
              </a:rPr>
              <a:t>were not assessed during FY 19 FSE and still need to be assessed</a:t>
            </a:r>
            <a:r>
              <a:rPr lang="en-US" sz="1200" dirty="0" smtClean="0">
                <a:latin typeface=" Arial"/>
              </a:rPr>
              <a:t>:</a:t>
            </a:r>
            <a:endParaRPr lang="en-US" sz="1200" dirty="0">
              <a:latin typeface=" Arial"/>
            </a:endParaRPr>
          </a:p>
          <a:p>
            <a:endParaRPr lang="en-US" sz="1200" dirty="0">
              <a:latin typeface=" Arial"/>
            </a:endParaRPr>
          </a:p>
          <a:p>
            <a:r>
              <a:rPr lang="en-US" sz="1200" dirty="0">
                <a:latin typeface=" Arial"/>
              </a:rPr>
              <a:t>#8 – Cyber Security </a:t>
            </a:r>
          </a:p>
          <a:p>
            <a:r>
              <a:rPr lang="en-US" sz="1200" dirty="0">
                <a:latin typeface=" Arial"/>
              </a:rPr>
              <a:t>#12 – Risk and Disaster Resilience Assessment</a:t>
            </a:r>
          </a:p>
        </p:txBody>
      </p:sp>
      <p:sp>
        <p:nvSpPr>
          <p:cNvPr id="27" name="Oval 26"/>
          <p:cNvSpPr/>
          <p:nvPr/>
        </p:nvSpPr>
        <p:spPr>
          <a:xfrm>
            <a:off x="970384" y="4131593"/>
            <a:ext cx="223934" cy="1586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16</a:t>
            </a:fld>
            <a:r>
              <a:rPr lang="en-US" sz="1000" smtClean="0"/>
              <a:t> of XX</a:t>
            </a:r>
            <a:endParaRPr lang="en-US" sz="1000" dirty="0"/>
          </a:p>
        </p:txBody>
      </p:sp>
    </p:spTree>
    <p:extLst>
      <p:ext uri="{BB962C8B-B14F-4D97-AF65-F5344CB8AC3E}">
        <p14:creationId xmlns:p14="http://schemas.microsoft.com/office/powerpoint/2010/main" val="1803506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fld id="{48F63A3B-78C7-47BE-AE5E-E10140E04643}" type="slidenum">
              <a:rPr lang="en-US" smtClean="0"/>
              <a:t>2</a:t>
            </a:fld>
            <a:endParaRPr lang="en-US" dirty="0"/>
          </a:p>
        </p:txBody>
      </p:sp>
      <p:sp>
        <p:nvSpPr>
          <p:cNvPr id="4" name="Content Placeholder 2"/>
          <p:cNvSpPr txBox="1">
            <a:spLocks/>
          </p:cNvSpPr>
          <p:nvPr/>
        </p:nvSpPr>
        <p:spPr>
          <a:xfrm>
            <a:off x="178917" y="1228957"/>
            <a:ext cx="8838427" cy="3517141"/>
          </a:xfrm>
          <a:prstGeom prst="rect">
            <a:avLst/>
          </a:prstGeom>
          <a:solidFill>
            <a:schemeClr val="bg2">
              <a:lumMod val="90000"/>
              <a:alpha val="0"/>
            </a:schemeClr>
          </a:solidFill>
        </p:spPr>
        <p:txBody>
          <a:bodyPr/>
          <a:lstStyle/>
          <a:p>
            <a:pPr marL="257175" indent="-257175">
              <a:spcBef>
                <a:spcPct val="20000"/>
              </a:spcBef>
              <a:buFont typeface="Arial" pitchFamily="34" charset="0"/>
              <a:buChar char="•"/>
              <a:defRPr/>
            </a:pPr>
            <a:endParaRPr lang="en-US" sz="900" dirty="0">
              <a:latin typeface="Arial" pitchFamily="34" charset="0"/>
              <a:cs typeface="Arial" pitchFamily="34" charset="0"/>
            </a:endParaRPr>
          </a:p>
          <a:p>
            <a:r>
              <a:rPr lang="en-US" b="1" u="sng" dirty="0">
                <a:latin typeface="Arial" pitchFamily="34" charset="0"/>
                <a:cs typeface="Arial" pitchFamily="34" charset="0"/>
              </a:rPr>
              <a:t>GOAL</a:t>
            </a:r>
            <a:r>
              <a:rPr lang="en-US" b="1" dirty="0">
                <a:latin typeface="Arial" pitchFamily="34" charset="0"/>
                <a:cs typeface="Arial" pitchFamily="34" charset="0"/>
              </a:rPr>
              <a:t>: To </a:t>
            </a:r>
            <a:r>
              <a:rPr lang="en-US" b="1" dirty="0" smtClean="0">
                <a:latin typeface="Arial" pitchFamily="34" charset="0"/>
                <a:cs typeface="Arial" pitchFamily="34" charset="0"/>
              </a:rPr>
              <a:t>gain </a:t>
            </a:r>
            <a:r>
              <a:rPr lang="en-US" b="1" dirty="0">
                <a:latin typeface="Arial" pitchFamily="34" charset="0"/>
                <a:cs typeface="Arial" pitchFamily="34" charset="0"/>
              </a:rPr>
              <a:t>the </a:t>
            </a:r>
            <a:r>
              <a:rPr lang="en-US" b="1" dirty="0" smtClean="0">
                <a:latin typeface="Arial" pitchFamily="34" charset="0"/>
                <a:cs typeface="Arial" pitchFamily="34" charset="0"/>
              </a:rPr>
              <a:t>GC’s approval of FSE design &amp; scope to initiate detailed planning.</a:t>
            </a:r>
          </a:p>
          <a:p>
            <a:endParaRPr lang="en-US" b="1" u="sng" dirty="0">
              <a:latin typeface="Arial" panose="020B0604020202020204" pitchFamily="34" charset="0"/>
              <a:cs typeface="Arial" panose="020B0604020202020204" pitchFamily="34" charset="0"/>
            </a:endParaRPr>
          </a:p>
          <a:p>
            <a:r>
              <a:rPr lang="en-US" b="1" u="sng" dirty="0">
                <a:latin typeface="Arial" panose="020B0604020202020204" pitchFamily="34" charset="0"/>
                <a:cs typeface="Arial" panose="020B0604020202020204" pitchFamily="34" charset="0"/>
              </a:rPr>
              <a:t>OBJECTIVES</a:t>
            </a:r>
            <a:r>
              <a:rPr lang="en-US" b="1" dirty="0">
                <a:latin typeface="Arial" pitchFamily="34" charset="0"/>
                <a:cs typeface="Arial" pitchFamily="34" charset="0"/>
              </a:rPr>
              <a:t>:</a:t>
            </a:r>
          </a:p>
          <a:p>
            <a:pPr marL="285750" indent="-285750">
              <a:buFont typeface="Arial" panose="020B0604020202020204" pitchFamily="34" charset="0"/>
              <a:buChar char="•"/>
            </a:pPr>
            <a:r>
              <a:rPr lang="en-US" b="1" dirty="0" smtClean="0">
                <a:latin typeface="Arial" pitchFamily="34" charset="0"/>
                <a:cs typeface="Arial" pitchFamily="34" charset="0"/>
              </a:rPr>
              <a:t>Present Commander’s Decision Points for approval</a:t>
            </a:r>
          </a:p>
          <a:p>
            <a:endParaRPr lang="en-US" b="1" dirty="0">
              <a:latin typeface="Arial" pitchFamily="34" charset="0"/>
              <a:cs typeface="Arial" pitchFamily="34" charset="0"/>
            </a:endParaRPr>
          </a:p>
          <a:p>
            <a:pPr marL="257175" indent="-257175" fontAlgn="base">
              <a:spcBef>
                <a:spcPct val="0"/>
              </a:spcBef>
              <a:spcAft>
                <a:spcPct val="0"/>
              </a:spcAft>
              <a:buFont typeface="Arial" panose="020B0604020202020204" pitchFamily="34" charset="0"/>
              <a:buChar char="•"/>
              <a:tabLst>
                <a:tab pos="214313" algn="l"/>
              </a:tabLst>
            </a:pPr>
            <a:r>
              <a:rPr lang="en-US" b="1" dirty="0">
                <a:latin typeface="Arial" pitchFamily="34" charset="0"/>
                <a:cs typeface="Arial" pitchFamily="34" charset="0"/>
              </a:rPr>
              <a:t>Discuss FY21 FSE </a:t>
            </a:r>
            <a:r>
              <a:rPr lang="en-US" b="1" dirty="0" smtClean="0">
                <a:latin typeface="Arial" pitchFamily="34" charset="0"/>
                <a:cs typeface="Arial" pitchFamily="34" charset="0"/>
              </a:rPr>
              <a:t>Concept / Scenario</a:t>
            </a:r>
            <a:endParaRPr lang="en-US" b="1" dirty="0">
              <a:latin typeface="Arial" pitchFamily="34" charset="0"/>
              <a:cs typeface="Arial" pitchFamily="34" charset="0"/>
            </a:endParaRPr>
          </a:p>
          <a:p>
            <a:pPr marL="257175" indent="-257175" fontAlgn="base">
              <a:spcBef>
                <a:spcPct val="0"/>
              </a:spcBef>
              <a:spcAft>
                <a:spcPct val="0"/>
              </a:spcAft>
              <a:buFont typeface="Arial" panose="020B0604020202020204" pitchFamily="34" charset="0"/>
              <a:buChar char="•"/>
              <a:tabLst>
                <a:tab pos="214313" algn="l"/>
              </a:tabLst>
            </a:pPr>
            <a:endParaRPr lang="en-US" b="1" dirty="0">
              <a:latin typeface="Arial" pitchFamily="34" charset="0"/>
              <a:cs typeface="Arial" pitchFamily="34" charset="0"/>
            </a:endParaRPr>
          </a:p>
          <a:p>
            <a:pPr marL="257175" indent="-257175" fontAlgn="base">
              <a:spcBef>
                <a:spcPct val="0"/>
              </a:spcBef>
              <a:spcAft>
                <a:spcPct val="0"/>
              </a:spcAft>
              <a:buFont typeface="Arial" panose="020B0604020202020204" pitchFamily="34" charset="0"/>
              <a:buChar char="•"/>
              <a:tabLst>
                <a:tab pos="214313" algn="l"/>
              </a:tabLst>
            </a:pPr>
            <a:r>
              <a:rPr lang="en-US" b="1" dirty="0" smtClean="0">
                <a:latin typeface="Arial" pitchFamily="34" charset="0"/>
                <a:cs typeface="Arial" pitchFamily="34" charset="0"/>
              </a:rPr>
              <a:t>Review Planning and Execution Timelines (PO&amp;AM)</a:t>
            </a:r>
            <a:endParaRPr lang="en-US" b="1" dirty="0">
              <a:latin typeface="Arial" pitchFamily="34" charset="0"/>
              <a:cs typeface="Arial" pitchFamily="34" charset="0"/>
            </a:endParaRPr>
          </a:p>
          <a:p>
            <a:pPr fontAlgn="base">
              <a:spcBef>
                <a:spcPct val="0"/>
              </a:spcBef>
              <a:spcAft>
                <a:spcPct val="0"/>
              </a:spcAft>
              <a:buFont typeface="Wingdings" pitchFamily="2" charset="2"/>
              <a:buChar char="q"/>
              <a:tabLst>
                <a:tab pos="214313" algn="l"/>
              </a:tabLst>
            </a:pPr>
            <a:endParaRPr lang="en-US" b="1" dirty="0">
              <a:latin typeface="Arial" pitchFamily="34" charset="0"/>
              <a:cs typeface="Arial" pitchFamily="34" charset="0"/>
            </a:endParaRPr>
          </a:p>
          <a:p>
            <a:pPr marL="257175" indent="-257175" fontAlgn="base">
              <a:spcBef>
                <a:spcPct val="0"/>
              </a:spcBef>
              <a:spcAft>
                <a:spcPct val="0"/>
              </a:spcAft>
              <a:buFont typeface="Arial" panose="020B0604020202020204" pitchFamily="34" charset="0"/>
              <a:buChar char="•"/>
              <a:tabLst>
                <a:tab pos="214313" algn="l"/>
              </a:tabLst>
            </a:pPr>
            <a:r>
              <a:rPr lang="en-US" b="1" dirty="0" smtClean="0">
                <a:latin typeface="Arial" pitchFamily="34" charset="0"/>
                <a:cs typeface="Arial" pitchFamily="34" charset="0"/>
              </a:rPr>
              <a:t>Receive GC’s Exercise Training Guidance</a:t>
            </a:r>
            <a:endParaRPr lang="en-US" b="1" dirty="0">
              <a:latin typeface="Arial" pitchFamily="34" charset="0"/>
              <a:cs typeface="Arial" pitchFamily="34" charset="0"/>
            </a:endParaRPr>
          </a:p>
          <a:p>
            <a:pPr marL="257175" indent="-257175">
              <a:spcBef>
                <a:spcPct val="20000"/>
              </a:spcBef>
              <a:defRPr/>
            </a:pPr>
            <a:r>
              <a:rPr lang="en-US" dirty="0">
                <a:latin typeface="Arial" pitchFamily="34" charset="0"/>
                <a:cs typeface="Arial" pitchFamily="34" charset="0"/>
              </a:rPr>
              <a:t>	</a:t>
            </a:r>
          </a:p>
        </p:txBody>
      </p:sp>
      <p:sp>
        <p:nvSpPr>
          <p:cNvPr id="5" name="Rectangle 4"/>
          <p:cNvSpPr>
            <a:spLocks noChangeArrowheads="1"/>
          </p:cNvSpPr>
          <p:nvPr/>
        </p:nvSpPr>
        <p:spPr bwMode="auto">
          <a:xfrm>
            <a:off x="914400" y="79757"/>
            <a:ext cx="7086599" cy="50013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fontAlgn="base">
              <a:spcBef>
                <a:spcPct val="0"/>
              </a:spcBef>
              <a:spcAft>
                <a:spcPct val="0"/>
              </a:spcAft>
            </a:pPr>
            <a:r>
              <a:rPr lang="en-US" sz="2800" b="1" dirty="0" smtClean="0">
                <a:solidFill>
                  <a:schemeClr val="bg1"/>
                </a:solidFill>
                <a:latin typeface="Arial" pitchFamily="34" charset="0"/>
                <a:cs typeface="Arial" pitchFamily="34" charset="0"/>
              </a:rPr>
              <a:t>FY 21 FSE Agenda</a:t>
            </a:r>
            <a:endParaRPr lang="en-US" sz="2800" dirty="0">
              <a:solidFill>
                <a:schemeClr val="bg1"/>
              </a:solidFill>
              <a:latin typeface="Arial" pitchFamily="34" charset="0"/>
              <a:cs typeface="Arial" pitchFamily="34" charset="0"/>
            </a:endParaRPr>
          </a:p>
        </p:txBody>
      </p:sp>
      <p:sp>
        <p:nvSpPr>
          <p:cNvPr id="6"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2</a:t>
            </a:fld>
            <a:r>
              <a:rPr lang="en-US" sz="1000" smtClean="0"/>
              <a:t> of XX</a:t>
            </a:r>
            <a:endParaRPr lang="en-US" sz="1000" dirty="0"/>
          </a:p>
        </p:txBody>
      </p:sp>
    </p:spTree>
    <p:extLst>
      <p:ext uri="{BB962C8B-B14F-4D97-AF65-F5344CB8AC3E}">
        <p14:creationId xmlns:p14="http://schemas.microsoft.com/office/powerpoint/2010/main" val="4001128571"/>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761" y="1634452"/>
            <a:ext cx="7772400" cy="4351338"/>
          </a:xfrm>
        </p:spPr>
        <p:txBody>
          <a:bodyPr/>
          <a:lstStyle/>
          <a:p>
            <a:r>
              <a:rPr lang="en-US" dirty="0" smtClean="0"/>
              <a:t>Approve the Mission Statement</a:t>
            </a:r>
          </a:p>
          <a:p>
            <a:endParaRPr lang="en-US" dirty="0"/>
          </a:p>
          <a:p>
            <a:r>
              <a:rPr lang="en-US" dirty="0" smtClean="0"/>
              <a:t>Approve Exercise Training Objectives</a:t>
            </a:r>
          </a:p>
          <a:p>
            <a:endParaRPr lang="en-US" dirty="0"/>
          </a:p>
          <a:p>
            <a:r>
              <a:rPr lang="en-US" dirty="0" smtClean="0"/>
              <a:t>Approve the Exercise Scenario</a:t>
            </a:r>
          </a:p>
          <a:p>
            <a:pPr marL="457200" lvl="1" indent="0">
              <a:buNone/>
            </a:pPr>
            <a:endParaRPr lang="en-US" dirty="0"/>
          </a:p>
          <a:p>
            <a:r>
              <a:rPr lang="en-US" dirty="0" smtClean="0"/>
              <a:t>Approve the Scope</a:t>
            </a:r>
          </a:p>
        </p:txBody>
      </p:sp>
      <p:sp>
        <p:nvSpPr>
          <p:cNvPr id="4" name="Rectangle 3"/>
          <p:cNvSpPr>
            <a:spLocks noChangeArrowheads="1"/>
          </p:cNvSpPr>
          <p:nvPr/>
        </p:nvSpPr>
        <p:spPr bwMode="auto">
          <a:xfrm>
            <a:off x="1143000" y="210402"/>
            <a:ext cx="6858000" cy="50013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fontAlgn="base">
              <a:spcBef>
                <a:spcPct val="0"/>
              </a:spcBef>
              <a:spcAft>
                <a:spcPct val="0"/>
              </a:spcAft>
            </a:pPr>
            <a:r>
              <a:rPr lang="en-US" sz="2800" b="1" dirty="0" smtClean="0">
                <a:solidFill>
                  <a:prstClr val="black"/>
                </a:solidFill>
                <a:latin typeface="Arial" pitchFamily="34" charset="0"/>
                <a:cs typeface="Arial" pitchFamily="34" charset="0"/>
              </a:rPr>
              <a:t>Concue</a:t>
            </a:r>
            <a:endParaRPr lang="en-US" sz="2800" b="1" dirty="0">
              <a:solidFill>
                <a:prstClr val="black"/>
              </a:solidFill>
              <a:latin typeface="Arial" pitchFamily="34" charset="0"/>
              <a:cs typeface="Arial" pitchFamily="34" charset="0"/>
            </a:endParaRPr>
          </a:p>
        </p:txBody>
      </p:sp>
      <p:sp>
        <p:nvSpPr>
          <p:cNvPr id="6" name="5-Point Star 5"/>
          <p:cNvSpPr/>
          <p:nvPr/>
        </p:nvSpPr>
        <p:spPr>
          <a:xfrm>
            <a:off x="347129" y="1557079"/>
            <a:ext cx="423333" cy="406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7" name="5-Point Star 6"/>
          <p:cNvSpPr/>
          <p:nvPr/>
        </p:nvSpPr>
        <p:spPr>
          <a:xfrm>
            <a:off x="347128" y="3394730"/>
            <a:ext cx="423333" cy="406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8" name="5-Point Star 7"/>
          <p:cNvSpPr/>
          <p:nvPr/>
        </p:nvSpPr>
        <p:spPr>
          <a:xfrm>
            <a:off x="347130" y="2586040"/>
            <a:ext cx="423333" cy="406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9" name="5-Point Star 8"/>
          <p:cNvSpPr/>
          <p:nvPr/>
        </p:nvSpPr>
        <p:spPr>
          <a:xfrm>
            <a:off x="372534" y="4303898"/>
            <a:ext cx="423333" cy="406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10" name="Rectangle 9"/>
          <p:cNvSpPr>
            <a:spLocks noChangeArrowheads="1"/>
          </p:cNvSpPr>
          <p:nvPr/>
        </p:nvSpPr>
        <p:spPr bwMode="auto">
          <a:xfrm>
            <a:off x="922221" y="85457"/>
            <a:ext cx="7906996" cy="50013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fontAlgn="base">
              <a:spcBef>
                <a:spcPct val="0"/>
              </a:spcBef>
              <a:spcAft>
                <a:spcPct val="0"/>
              </a:spcAft>
            </a:pPr>
            <a:r>
              <a:rPr lang="en-US" sz="2800" b="1" dirty="0">
                <a:solidFill>
                  <a:schemeClr val="bg1"/>
                </a:solidFill>
                <a:latin typeface="Arial" pitchFamily="34" charset="0"/>
                <a:cs typeface="Arial" pitchFamily="34" charset="0"/>
              </a:rPr>
              <a:t>FY 21 FSE Commander’s Decision Points</a:t>
            </a:r>
            <a:endParaRPr lang="en-US" sz="2800" b="1" dirty="0">
              <a:solidFill>
                <a:schemeClr val="bg1"/>
              </a:solidFill>
              <a:latin typeface="Arial" pitchFamily="34" charset="0"/>
              <a:cs typeface="Arial" pitchFamily="34" charset="0"/>
            </a:endParaRPr>
          </a:p>
        </p:txBody>
      </p:sp>
      <p:sp>
        <p:nvSpPr>
          <p:cNvPr id="11"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3</a:t>
            </a:fld>
            <a:r>
              <a:rPr lang="en-US" sz="1000" smtClean="0"/>
              <a:t> of XX</a:t>
            </a:r>
            <a:endParaRPr lang="en-US" sz="1000" dirty="0"/>
          </a:p>
        </p:txBody>
      </p:sp>
    </p:spTree>
    <p:extLst>
      <p:ext uri="{BB962C8B-B14F-4D97-AF65-F5344CB8AC3E}">
        <p14:creationId xmlns:p14="http://schemas.microsoft.com/office/powerpoint/2010/main" val="1528203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0" y="1118446"/>
            <a:ext cx="9269922" cy="4867566"/>
          </a:xfrm>
          <a:prstGeom prst="rect">
            <a:avLst/>
          </a:prstGeom>
        </p:spPr>
      </p:pic>
      <p:sp>
        <p:nvSpPr>
          <p:cNvPr id="2" name="Rectangle 1"/>
          <p:cNvSpPr>
            <a:spLocks noChangeArrowheads="1"/>
          </p:cNvSpPr>
          <p:nvPr/>
        </p:nvSpPr>
        <p:spPr bwMode="auto">
          <a:xfrm>
            <a:off x="920804" y="88302"/>
            <a:ext cx="7821538" cy="50013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fontAlgn="base">
              <a:spcBef>
                <a:spcPct val="0"/>
              </a:spcBef>
              <a:spcAft>
                <a:spcPct val="0"/>
              </a:spcAft>
            </a:pPr>
            <a:r>
              <a:rPr lang="en-US" sz="2800" b="1" dirty="0" smtClean="0">
                <a:solidFill>
                  <a:schemeClr val="bg1"/>
                </a:solidFill>
                <a:latin typeface="Arial" pitchFamily="34" charset="0"/>
                <a:cs typeface="Arial" pitchFamily="34" charset="0"/>
              </a:rPr>
              <a:t>USAG Redstone Arsenal FY-21 FSE Design</a:t>
            </a:r>
            <a:endParaRPr lang="en-US" sz="2800" dirty="0">
              <a:solidFill>
                <a:schemeClr val="bg1"/>
              </a:solidFill>
              <a:latin typeface="Arial" pitchFamily="34" charset="0"/>
              <a:cs typeface="Arial" pitchFamily="34" charset="0"/>
            </a:endParaRPr>
          </a:p>
        </p:txBody>
      </p:sp>
      <p:sp>
        <p:nvSpPr>
          <p:cNvPr id="12" name="5-Point Star 11"/>
          <p:cNvSpPr/>
          <p:nvPr/>
        </p:nvSpPr>
        <p:spPr>
          <a:xfrm>
            <a:off x="2695650" y="1118446"/>
            <a:ext cx="423333" cy="406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4" name="5-Point Star 13"/>
          <p:cNvSpPr/>
          <p:nvPr/>
        </p:nvSpPr>
        <p:spPr>
          <a:xfrm>
            <a:off x="2828187" y="2245368"/>
            <a:ext cx="423333" cy="406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1"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4</a:t>
            </a:fld>
            <a:r>
              <a:rPr lang="en-US" sz="1000" smtClean="0"/>
              <a:t> of XX</a:t>
            </a:r>
            <a:endParaRPr lang="en-US" sz="1000" dirty="0"/>
          </a:p>
        </p:txBody>
      </p:sp>
    </p:spTree>
    <p:extLst>
      <p:ext uri="{BB962C8B-B14F-4D97-AF65-F5344CB8AC3E}">
        <p14:creationId xmlns:p14="http://schemas.microsoft.com/office/powerpoint/2010/main" val="48530236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4994" y="59822"/>
            <a:ext cx="8056637" cy="523220"/>
          </a:xfrm>
          <a:prstGeom prst="rect">
            <a:avLst/>
          </a:prstGeom>
        </p:spPr>
        <p:txBody>
          <a:bodyPr wrap="square">
            <a:spAutoFit/>
          </a:bodyPr>
          <a:lstStyle/>
          <a:p>
            <a:r>
              <a:rPr lang="en-US" sz="2800" b="1" dirty="0">
                <a:solidFill>
                  <a:prstClr val="white"/>
                </a:solidFill>
                <a:latin typeface="Arial" pitchFamily="34" charset="0"/>
                <a:cs typeface="Arial" pitchFamily="34" charset="0"/>
              </a:rPr>
              <a:t>USAG Redstone Arsenal </a:t>
            </a:r>
            <a:r>
              <a:rPr lang="en-US" sz="2800" b="1" dirty="0" smtClean="0">
                <a:solidFill>
                  <a:prstClr val="white"/>
                </a:solidFill>
                <a:latin typeface="Arial" pitchFamily="34" charset="0"/>
                <a:cs typeface="Arial" pitchFamily="34" charset="0"/>
              </a:rPr>
              <a:t>FY-21</a:t>
            </a:r>
            <a:endParaRPr lang="en-US" sz="2800" dirty="0"/>
          </a:p>
        </p:txBody>
      </p:sp>
      <p:sp>
        <p:nvSpPr>
          <p:cNvPr id="3" name="TextBox 2"/>
          <p:cNvSpPr txBox="1"/>
          <p:nvPr/>
        </p:nvSpPr>
        <p:spPr>
          <a:xfrm>
            <a:off x="762001" y="690158"/>
            <a:ext cx="8381999" cy="5019836"/>
          </a:xfrm>
          <a:prstGeom prst="rect">
            <a:avLst/>
          </a:prstGeom>
          <a:noFill/>
        </p:spPr>
        <p:txBody>
          <a:bodyPr wrap="square" rtlCol="0">
            <a:spAutoFit/>
          </a:bodyPr>
          <a:lstStyle/>
          <a:p>
            <a:r>
              <a:rPr lang="en-US" sz="1600" b="1" u="sng" dirty="0" smtClean="0">
                <a:latin typeface="Arial" panose="020B0604020202020204" pitchFamily="34" charset="0"/>
                <a:cs typeface="Arial" panose="020B0604020202020204" pitchFamily="34" charset="0"/>
              </a:rPr>
              <a:t>Scenario/Sequence of Events:</a:t>
            </a:r>
            <a:r>
              <a:rPr lang="en-US" sz="1600" dirty="0" smtClean="0">
                <a:latin typeface="Arial" panose="020B0604020202020204" pitchFamily="34" charset="0"/>
                <a:cs typeface="Arial" panose="020B0604020202020204" pitchFamily="34" charset="0"/>
              </a:rPr>
              <a:t>  </a:t>
            </a:r>
          </a:p>
          <a:p>
            <a:pPr>
              <a:lnSpc>
                <a:spcPct val="120000"/>
              </a:lnSpc>
            </a:pPr>
            <a:endParaRPr lang="en-US" sz="11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Huntsville and RSA receive severe weather watches and warnings, culminating in a tornado touching down along the I565 corridor.  The tornado causes significant damage and creates numerous injury, MASCAL, and fatality events disrupting mission essential services.  During the response and recovery activities, an unknown entity initiates a cyber attack on critical infrastructure, complicating the effort.</a:t>
            </a:r>
          </a:p>
          <a:p>
            <a:pPr>
              <a:lnSpc>
                <a:spcPct val="120000"/>
              </a:lnSpc>
            </a:pPr>
            <a:endParaRPr lang="en-US" sz="1400" dirty="0">
              <a:latin typeface="Arial" panose="020B0604020202020204" pitchFamily="34" charset="0"/>
              <a:cs typeface="Arial" panose="020B0604020202020204" pitchFamily="34" charset="0"/>
            </a:endParaRPr>
          </a:p>
          <a:p>
            <a:r>
              <a:rPr lang="en-US" sz="1400" b="1" u="sng" dirty="0" smtClean="0">
                <a:latin typeface="Arial" panose="020B0604020202020204" pitchFamily="34" charset="0"/>
                <a:cs typeface="Arial" panose="020B0604020202020204" pitchFamily="34" charset="0"/>
              </a:rPr>
              <a:t>Scope &amp; Expected Response Activities:</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Mass notification and response and recovery activities will require significant coordination with installation and community partners, activation of the garrison EOC, ICS, emergency response personnel, EFAC functions, accountability, public information, damage assessment, and sheltering.  A recovery working group TTX will occur on day 2.  Damage/injury/fatality locations include</a:t>
            </a:r>
            <a:r>
              <a:rPr lang="en-US" sz="1400" dirty="0" smtClean="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RSA Airfield tower and hanger damaged (notional)</a:t>
            </a: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Primary power station #1 zones ALPHA and BRAVO power loss (notional)</a:t>
            </a: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Gate 9 destroyed, injuries, and blocked passage</a:t>
            </a: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FAHC damaged, multiple injuries (notional)</a:t>
            </a: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Housing Area with numerous homes destroyed, injuries, fatalities, and displaced persons (notional)</a:t>
            </a: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Louis Morris Elementary damaged with students trapped, injuries</a:t>
            </a:r>
          </a:p>
          <a:p>
            <a:endParaRPr lang="en-US" sz="1400" dirty="0">
              <a:latin typeface="Arial" panose="020B0604020202020204" pitchFamily="34" charset="0"/>
              <a:cs typeface="Arial" panose="020B0604020202020204" pitchFamily="34" charset="0"/>
            </a:endParaRPr>
          </a:p>
          <a:p>
            <a:r>
              <a:rPr lang="en-US" sz="1400" b="1" u="sng" dirty="0" smtClean="0">
                <a:latin typeface="Arial" panose="020B0604020202020204" pitchFamily="34" charset="0"/>
                <a:cs typeface="Arial" panose="020B0604020202020204" pitchFamily="34" charset="0"/>
              </a:rPr>
              <a:t>Operational Risk (Exercise Risk to Mission Assurance):</a:t>
            </a:r>
            <a:r>
              <a:rPr lang="en-US" sz="1400" b="1" dirty="0" smtClean="0">
                <a:latin typeface="Arial" panose="020B0604020202020204" pitchFamily="34" charset="0"/>
                <a:cs typeface="Arial" panose="020B0604020202020204" pitchFamily="34" charset="0"/>
              </a:rPr>
              <a:t>  None</a:t>
            </a:r>
            <a:endParaRPr lang="en-US" sz="1400" b="1" u="sng" dirty="0" smtClean="0">
              <a:latin typeface="Arial" panose="020B0604020202020204" pitchFamily="34" charset="0"/>
              <a:cs typeface="Arial" panose="020B0604020202020204" pitchFamily="34" charset="0"/>
            </a:endParaRPr>
          </a:p>
          <a:p>
            <a:endParaRPr lang="en-US" sz="1100" b="1" u="sng" dirty="0" smtClean="0">
              <a:latin typeface="Arial" panose="020B0604020202020204" pitchFamily="34" charset="0"/>
              <a:cs typeface="Arial" panose="020B0604020202020204" pitchFamily="34" charset="0"/>
            </a:endParaRPr>
          </a:p>
          <a:p>
            <a:r>
              <a:rPr lang="en-US" sz="1400" b="1" u="sng" dirty="0" smtClean="0">
                <a:latin typeface="Arial" panose="020B0604020202020204" pitchFamily="34" charset="0"/>
                <a:cs typeface="Arial" panose="020B0604020202020204" pitchFamily="34" charset="0"/>
              </a:rPr>
              <a:t>Environmental Risk:</a:t>
            </a:r>
            <a:r>
              <a:rPr lang="en-US" sz="1400" b="1" dirty="0" smtClean="0">
                <a:latin typeface="Arial" panose="020B0604020202020204" pitchFamily="34" charset="0"/>
                <a:cs typeface="Arial" panose="020B0604020202020204" pitchFamily="34" charset="0"/>
              </a:rPr>
              <a:t>  None</a:t>
            </a:r>
            <a:endParaRPr lang="en-US" sz="1400" dirty="0" smtClean="0">
              <a:latin typeface="Arial" panose="020B0604020202020204" pitchFamily="34" charset="0"/>
              <a:cs typeface="Arial" panose="020B0604020202020204" pitchFamily="34" charset="0"/>
            </a:endParaRPr>
          </a:p>
        </p:txBody>
      </p:sp>
      <p:sp>
        <p:nvSpPr>
          <p:cNvPr id="4" name="5-Point Star 3"/>
          <p:cNvSpPr/>
          <p:nvPr/>
        </p:nvSpPr>
        <p:spPr>
          <a:xfrm>
            <a:off x="338668" y="1156150"/>
            <a:ext cx="423333" cy="406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 name="5-Point Star 4"/>
          <p:cNvSpPr/>
          <p:nvPr/>
        </p:nvSpPr>
        <p:spPr>
          <a:xfrm>
            <a:off x="338667" y="2730075"/>
            <a:ext cx="423333" cy="406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Tree>
    <p:extLst>
      <p:ext uri="{BB962C8B-B14F-4D97-AF65-F5344CB8AC3E}">
        <p14:creationId xmlns:p14="http://schemas.microsoft.com/office/powerpoint/2010/main" val="150443296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35" y="2558535"/>
            <a:ext cx="9130965" cy="584775"/>
          </a:xfrm>
          <a:prstGeom prst="rect">
            <a:avLst/>
          </a:prstGeom>
        </p:spPr>
        <p:txBody>
          <a:bodyPr wrap="square">
            <a:spAutoFit/>
          </a:bodyPr>
          <a:lstStyle/>
          <a:p>
            <a:pPr algn="ctr" fontAlgn="base">
              <a:spcBef>
                <a:spcPct val="0"/>
              </a:spcBef>
              <a:spcAft>
                <a:spcPct val="0"/>
              </a:spcAft>
              <a:tabLst>
                <a:tab pos="285750" algn="l"/>
              </a:tabLst>
            </a:pPr>
            <a:r>
              <a:rPr lang="en-US" sz="3200" b="1" dirty="0" smtClean="0">
                <a:latin typeface="Arial" pitchFamily="34" charset="0"/>
                <a:cs typeface="Arial" pitchFamily="34" charset="0"/>
              </a:rPr>
              <a:t>GC’s Exercise Training Guidance</a:t>
            </a:r>
            <a:endParaRPr lang="en-US" sz="3200" b="1" dirty="0">
              <a:latin typeface="Arial" pitchFamily="34" charset="0"/>
              <a:cs typeface="Arial" pitchFamily="34" charset="0"/>
            </a:endParaRPr>
          </a:p>
        </p:txBody>
      </p:sp>
      <p:sp>
        <p:nvSpPr>
          <p:cNvPr id="4" name="Footer Placeholder 3"/>
          <p:cNvSpPr>
            <a:spLocks noGrp="1"/>
          </p:cNvSpPr>
          <p:nvPr>
            <p:ph type="ftr" sz="quarter" idx="3"/>
          </p:nvPr>
        </p:nvSpPr>
        <p:spPr/>
        <p:txBody>
          <a:bodyPr/>
          <a:lstStyle/>
          <a:p>
            <a:endParaRPr lang="en-US" dirty="0"/>
          </a:p>
        </p:txBody>
      </p:sp>
      <p:sp>
        <p:nvSpPr>
          <p:cNvPr id="5"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6</a:t>
            </a:fld>
            <a:r>
              <a:rPr lang="en-US" sz="1000" smtClean="0"/>
              <a:t> of XX</a:t>
            </a:r>
            <a:endParaRPr lang="en-US" sz="1000" dirty="0"/>
          </a:p>
        </p:txBody>
      </p:sp>
    </p:spTree>
    <p:extLst>
      <p:ext uri="{BB962C8B-B14F-4D97-AF65-F5344CB8AC3E}">
        <p14:creationId xmlns:p14="http://schemas.microsoft.com/office/powerpoint/2010/main" val="2057151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p:txBody>
          <a:bodyPr/>
          <a:lstStyle/>
          <a:p>
            <a:r>
              <a:rPr lang="en-US" b="1" smtClean="0">
                <a:solidFill>
                  <a:srgbClr val="00B050"/>
                </a:solidFill>
              </a:rPr>
              <a:t>UNCLASSIFIED</a:t>
            </a:r>
            <a:endParaRPr lang="en-US" smtClean="0"/>
          </a:p>
          <a:p>
            <a:fld id="{CB1BF80D-D37A-4D35-A922-8648259FCD9C}" type="slidenum">
              <a:rPr lang="en-US" smtClean="0">
                <a:solidFill>
                  <a:schemeClr val="tx1"/>
                </a:solidFill>
              </a:rPr>
              <a:pPr/>
              <a:t>7</a:t>
            </a:fld>
            <a:r>
              <a:rPr lang="en-US" smtClean="0">
                <a:solidFill>
                  <a:schemeClr val="tx1"/>
                </a:solidFill>
              </a:rPr>
              <a:t> of XX</a:t>
            </a:r>
            <a:endParaRPr lang="en-US" dirty="0">
              <a:solidFill>
                <a:schemeClr val="tx1"/>
              </a:solidFill>
            </a:endParaRPr>
          </a:p>
        </p:txBody>
      </p:sp>
      <p:sp>
        <p:nvSpPr>
          <p:cNvPr id="5" name="Footer Placeholder 4"/>
          <p:cNvSpPr>
            <a:spLocks noGrp="1"/>
          </p:cNvSpPr>
          <p:nvPr>
            <p:ph type="ftr" sz="quarter" idx="3"/>
          </p:nvPr>
        </p:nvSpPr>
        <p:spPr/>
        <p:txBody>
          <a:bodyPr/>
          <a:lstStyle/>
          <a:p>
            <a:endParaRPr lang="en-US" dirty="0"/>
          </a:p>
        </p:txBody>
      </p:sp>
      <p:sp>
        <p:nvSpPr>
          <p:cNvPr id="6" name="Rectangle 5"/>
          <p:cNvSpPr/>
          <p:nvPr/>
        </p:nvSpPr>
        <p:spPr>
          <a:xfrm>
            <a:off x="13035" y="2558535"/>
            <a:ext cx="9130965" cy="584775"/>
          </a:xfrm>
          <a:prstGeom prst="rect">
            <a:avLst/>
          </a:prstGeom>
        </p:spPr>
        <p:txBody>
          <a:bodyPr wrap="square">
            <a:spAutoFit/>
          </a:bodyPr>
          <a:lstStyle/>
          <a:p>
            <a:pPr algn="ctr" fontAlgn="base">
              <a:spcBef>
                <a:spcPct val="0"/>
              </a:spcBef>
              <a:spcAft>
                <a:spcPct val="0"/>
              </a:spcAft>
              <a:tabLst>
                <a:tab pos="285750" algn="l"/>
              </a:tabLst>
            </a:pPr>
            <a:r>
              <a:rPr lang="en-US" sz="3200" b="1" dirty="0" smtClean="0">
                <a:latin typeface="Arial" pitchFamily="34" charset="0"/>
                <a:cs typeface="Arial" pitchFamily="34" charset="0"/>
              </a:rPr>
              <a:t>Backup Slides</a:t>
            </a:r>
            <a:endParaRPr lang="en-US" sz="3200" b="1" dirty="0">
              <a:latin typeface="Arial" pitchFamily="34" charset="0"/>
              <a:cs typeface="Arial" pitchFamily="34" charset="0"/>
            </a:endParaRPr>
          </a:p>
        </p:txBody>
      </p:sp>
    </p:spTree>
    <p:extLst>
      <p:ext uri="{BB962C8B-B14F-4D97-AF65-F5344CB8AC3E}">
        <p14:creationId xmlns:p14="http://schemas.microsoft.com/office/powerpoint/2010/main" val="2507080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862" y="1360385"/>
            <a:ext cx="3724274" cy="323165"/>
          </a:xfrm>
          <a:prstGeom prst="rect">
            <a:avLst/>
          </a:prstGeom>
          <a:noFill/>
        </p:spPr>
        <p:txBody>
          <a:bodyPr wrap="square" rtlCol="0">
            <a:spAutoFit/>
          </a:bodyPr>
          <a:lstStyle/>
          <a:p>
            <a:pPr algn="ctr"/>
            <a:r>
              <a:rPr lang="en-US" sz="1500" b="1" dirty="0">
                <a:latin typeface="Arial" panose="020B0604020202020204" pitchFamily="34" charset="0"/>
                <a:cs typeface="Arial" panose="020B0604020202020204" pitchFamily="34" charset="0"/>
              </a:rPr>
              <a:t>Day 1: 23 August 2021</a:t>
            </a:r>
          </a:p>
        </p:txBody>
      </p:sp>
      <p:sp>
        <p:nvSpPr>
          <p:cNvPr id="4" name="TextBox 3"/>
          <p:cNvSpPr txBox="1"/>
          <p:nvPr/>
        </p:nvSpPr>
        <p:spPr>
          <a:xfrm>
            <a:off x="6621383" y="1318566"/>
            <a:ext cx="2221377" cy="553998"/>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Day 2: 24 August 2021</a:t>
            </a:r>
          </a:p>
          <a:p>
            <a:r>
              <a:rPr lang="en-US" sz="1500" b="1" dirty="0">
                <a:latin typeface="Arial" panose="020B0604020202020204" pitchFamily="34" charset="0"/>
                <a:cs typeface="Arial" panose="020B0604020202020204" pitchFamily="34" charset="0"/>
              </a:rPr>
              <a:t>Recovery Phase TTX</a:t>
            </a:r>
          </a:p>
        </p:txBody>
      </p:sp>
      <p:pic>
        <p:nvPicPr>
          <p:cNvPr id="5" name="Picture 4"/>
          <p:cNvPicPr>
            <a:picLocks noChangeAspect="1"/>
          </p:cNvPicPr>
          <p:nvPr/>
        </p:nvPicPr>
        <p:blipFill rotWithShape="1">
          <a:blip r:embed="rId2"/>
          <a:srcRect l="52" t="17448" r="50000" b="6250"/>
          <a:stretch/>
        </p:blipFill>
        <p:spPr>
          <a:xfrm>
            <a:off x="145774" y="1831804"/>
            <a:ext cx="2513606" cy="2228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905" y="1850358"/>
            <a:ext cx="3280095" cy="2281994"/>
          </a:xfrm>
          <a:prstGeom prst="rect">
            <a:avLst/>
          </a:prstGeom>
          <a:ln>
            <a:solidFill>
              <a:srgbClr val="FF0000"/>
            </a:solidFill>
          </a:ln>
        </p:spPr>
      </p:pic>
      <p:sp>
        <p:nvSpPr>
          <p:cNvPr id="7" name="TextBox 6"/>
          <p:cNvSpPr txBox="1"/>
          <p:nvPr/>
        </p:nvSpPr>
        <p:spPr>
          <a:xfrm>
            <a:off x="3594826" y="1838463"/>
            <a:ext cx="2212396" cy="2285241"/>
          </a:xfrm>
          <a:prstGeom prst="rect">
            <a:avLst/>
          </a:prstGeom>
          <a:solidFill>
            <a:schemeClr val="bg2">
              <a:lumMod val="40000"/>
              <a:lumOff val="60000"/>
            </a:schemeClr>
          </a:solidFill>
          <a:ln>
            <a:solidFill>
              <a:schemeClr val="accent6">
                <a:lumMod val="75000"/>
              </a:schemeClr>
            </a:solidFill>
          </a:ln>
          <a:scene3d>
            <a:camera prst="orthographicFront"/>
            <a:lightRig rig="threePt" dir="t"/>
          </a:scene3d>
          <a:sp3d>
            <a:bevelT/>
          </a:sp3d>
        </p:spPr>
        <p:txBody>
          <a:bodyPr wrap="square" rtlCol="0">
            <a:spAutoFit/>
          </a:bodyPr>
          <a:lstStyle/>
          <a:p>
            <a:pPr fontAlgn="b"/>
            <a:r>
              <a:rPr lang="en-US" sz="900" b="1" dirty="0">
                <a:latin typeface="Arial" panose="020B0604020202020204" pitchFamily="34" charset="0"/>
                <a:cs typeface="Arial" panose="020B0604020202020204" pitchFamily="34" charset="0"/>
              </a:rPr>
              <a:t>                        Capabilities</a:t>
            </a:r>
          </a:p>
          <a:p>
            <a:pPr fontAlgn="b"/>
            <a:endParaRPr lang="en-US" sz="900" b="1" dirty="0">
              <a:latin typeface="Arial" panose="020B0604020202020204" pitchFamily="34" charset="0"/>
              <a:cs typeface="Arial" panose="020B0604020202020204" pitchFamily="34" charset="0"/>
            </a:endParaRPr>
          </a:p>
          <a:p>
            <a:pPr fontAlgn="b"/>
            <a:r>
              <a:rPr lang="en-US" sz="900" b="1" dirty="0">
                <a:latin typeface="Arial" panose="020B0604020202020204" pitchFamily="34" charset="0"/>
                <a:cs typeface="Arial" panose="020B0604020202020204" pitchFamily="34" charset="0"/>
              </a:rPr>
              <a:t>1. </a:t>
            </a:r>
            <a:r>
              <a:rPr lang="en-US" sz="900" dirty="0">
                <a:latin typeface="Arial" panose="020B0604020202020204" pitchFamily="34" charset="0"/>
                <a:cs typeface="Arial" panose="020B0604020202020204" pitchFamily="34" charset="0"/>
              </a:rPr>
              <a:t>Planning</a:t>
            </a:r>
          </a:p>
          <a:p>
            <a:pPr fontAlgn="b"/>
            <a:r>
              <a:rPr lang="en-US" sz="900" b="1" dirty="0">
                <a:latin typeface="Arial" panose="020B0604020202020204" pitchFamily="34" charset="0"/>
                <a:cs typeface="Arial" panose="020B0604020202020204" pitchFamily="34" charset="0"/>
              </a:rPr>
              <a:t>2. </a:t>
            </a:r>
            <a:r>
              <a:rPr lang="en-US" sz="900" dirty="0">
                <a:latin typeface="Arial" panose="020B0604020202020204" pitchFamily="34" charset="0"/>
                <a:cs typeface="Arial" panose="020B0604020202020204" pitchFamily="34" charset="0"/>
              </a:rPr>
              <a:t>Public Information and Warning</a:t>
            </a:r>
          </a:p>
          <a:p>
            <a:pPr fontAlgn="b"/>
            <a:r>
              <a:rPr lang="en-US" sz="900" b="1" dirty="0">
                <a:latin typeface="Arial" panose="020B0604020202020204" pitchFamily="34" charset="0"/>
                <a:cs typeface="Arial" panose="020B0604020202020204" pitchFamily="34" charset="0"/>
              </a:rPr>
              <a:t>3. </a:t>
            </a:r>
            <a:r>
              <a:rPr lang="en-US" sz="900" dirty="0">
                <a:latin typeface="Arial" panose="020B0604020202020204" pitchFamily="34" charset="0"/>
                <a:cs typeface="Arial" panose="020B0604020202020204" pitchFamily="34" charset="0"/>
              </a:rPr>
              <a:t>Operational Coordination</a:t>
            </a:r>
          </a:p>
          <a:p>
            <a:pPr fontAlgn="b"/>
            <a:r>
              <a:rPr lang="en-US" sz="900" b="1" dirty="0">
                <a:latin typeface="Arial" panose="020B0604020202020204" pitchFamily="34" charset="0"/>
                <a:cs typeface="Arial" panose="020B0604020202020204" pitchFamily="34" charset="0"/>
              </a:rPr>
              <a:t>4. </a:t>
            </a:r>
            <a:r>
              <a:rPr lang="en-US" sz="900" dirty="0">
                <a:latin typeface="Arial" panose="020B0604020202020204" pitchFamily="34" charset="0"/>
                <a:cs typeface="Arial" panose="020B0604020202020204" pitchFamily="34" charset="0"/>
              </a:rPr>
              <a:t>Intelligence &amp; Information Warning</a:t>
            </a:r>
          </a:p>
          <a:p>
            <a:pPr fontAlgn="b"/>
            <a:r>
              <a:rPr lang="en-US" sz="900" b="1" dirty="0">
                <a:latin typeface="Arial" panose="020B0604020202020204" pitchFamily="34" charset="0"/>
                <a:cs typeface="Arial" panose="020B0604020202020204" pitchFamily="34" charset="0"/>
              </a:rPr>
              <a:t>6. </a:t>
            </a:r>
            <a:r>
              <a:rPr lang="en-US" sz="900" dirty="0">
                <a:latin typeface="Arial" panose="020B0604020202020204" pitchFamily="34" charset="0"/>
                <a:cs typeface="Arial" panose="020B0604020202020204" pitchFamily="34" charset="0"/>
              </a:rPr>
              <a:t>Forensics &amp; Attribution (added)</a:t>
            </a:r>
          </a:p>
          <a:p>
            <a:pPr fontAlgn="b"/>
            <a:r>
              <a:rPr lang="en-US" sz="900" b="1" dirty="0">
                <a:latin typeface="Arial" panose="020B0604020202020204" pitchFamily="34" charset="0"/>
                <a:cs typeface="Arial" panose="020B0604020202020204" pitchFamily="34" charset="0"/>
              </a:rPr>
              <a:t>16. </a:t>
            </a:r>
            <a:r>
              <a:rPr lang="en-US" sz="900" dirty="0">
                <a:latin typeface="Arial" panose="020B0604020202020204" pitchFamily="34" charset="0"/>
                <a:cs typeface="Arial" panose="020B0604020202020204" pitchFamily="34" charset="0"/>
              </a:rPr>
              <a:t>Fatality Management (added)</a:t>
            </a:r>
          </a:p>
          <a:p>
            <a:pPr fontAlgn="b"/>
            <a:r>
              <a:rPr lang="en-US" sz="900" b="1" dirty="0">
                <a:latin typeface="Arial" panose="020B0604020202020204" pitchFamily="34" charset="0"/>
                <a:cs typeface="Arial" panose="020B0604020202020204" pitchFamily="34" charset="0"/>
              </a:rPr>
              <a:t>22. </a:t>
            </a:r>
            <a:r>
              <a:rPr lang="en-US" sz="900" dirty="0">
                <a:latin typeface="Arial" panose="020B0604020202020204" pitchFamily="34" charset="0"/>
                <a:cs typeface="Arial" panose="020B0604020202020204" pitchFamily="34" charset="0"/>
              </a:rPr>
              <a:t>On-Scene Security, Protection &amp; LE</a:t>
            </a:r>
          </a:p>
          <a:p>
            <a:pPr fontAlgn="b"/>
            <a:r>
              <a:rPr lang="en-US" sz="900" b="1" dirty="0">
                <a:latin typeface="Arial" panose="020B0604020202020204" pitchFamily="34" charset="0"/>
                <a:cs typeface="Arial" panose="020B0604020202020204" pitchFamily="34" charset="0"/>
              </a:rPr>
              <a:t>23. </a:t>
            </a:r>
            <a:r>
              <a:rPr lang="en-US" sz="900" dirty="0">
                <a:latin typeface="Arial" panose="020B0604020202020204" pitchFamily="34" charset="0"/>
                <a:cs typeface="Arial" panose="020B0604020202020204" pitchFamily="34" charset="0"/>
              </a:rPr>
              <a:t>Operational Communications</a:t>
            </a:r>
          </a:p>
          <a:p>
            <a:pPr fontAlgn="b"/>
            <a:r>
              <a:rPr lang="en-US" sz="900" b="1" dirty="0">
                <a:latin typeface="Arial" panose="020B0604020202020204" pitchFamily="34" charset="0"/>
                <a:cs typeface="Arial" panose="020B0604020202020204" pitchFamily="34" charset="0"/>
              </a:rPr>
              <a:t>24</a:t>
            </a:r>
            <a:r>
              <a:rPr lang="en-US" sz="900" dirty="0">
                <a:latin typeface="Arial" panose="020B0604020202020204" pitchFamily="34" charset="0"/>
                <a:cs typeface="Arial" panose="020B0604020202020204" pitchFamily="34" charset="0"/>
              </a:rPr>
              <a:t>. Public Health &amp; Medical Services</a:t>
            </a:r>
          </a:p>
          <a:p>
            <a:pPr fontAlgn="b"/>
            <a:r>
              <a:rPr lang="en-US" sz="900" b="1" dirty="0">
                <a:latin typeface="Arial" panose="020B0604020202020204" pitchFamily="34" charset="0"/>
                <a:cs typeface="Arial" panose="020B0604020202020204" pitchFamily="34" charset="0"/>
              </a:rPr>
              <a:t>25. </a:t>
            </a:r>
            <a:r>
              <a:rPr lang="en-US" sz="900" dirty="0">
                <a:latin typeface="Arial" panose="020B0604020202020204" pitchFamily="34" charset="0"/>
                <a:cs typeface="Arial" panose="020B0604020202020204" pitchFamily="34" charset="0"/>
              </a:rPr>
              <a:t>Situational Assessment</a:t>
            </a:r>
          </a:p>
          <a:p>
            <a:pPr fontAlgn="b"/>
            <a:r>
              <a:rPr lang="en-US" sz="900" b="1" dirty="0">
                <a:latin typeface="Arial" panose="020B0604020202020204" pitchFamily="34" charset="0"/>
                <a:cs typeface="Arial" panose="020B0604020202020204" pitchFamily="34" charset="0"/>
              </a:rPr>
              <a:t>26</a:t>
            </a:r>
            <a:r>
              <a:rPr lang="en-US" sz="900" dirty="0">
                <a:latin typeface="Arial" panose="020B0604020202020204" pitchFamily="34" charset="0"/>
                <a:cs typeface="Arial" panose="020B0604020202020204" pitchFamily="34" charset="0"/>
              </a:rPr>
              <a:t>: Health &amp; Social Services (added</a:t>
            </a:r>
            <a:r>
              <a:rPr lang="en-US" sz="900" dirty="0" smtClean="0">
                <a:latin typeface="Arial" panose="020B0604020202020204" pitchFamily="34" charset="0"/>
                <a:cs typeface="Arial" panose="020B0604020202020204" pitchFamily="34" charset="0"/>
              </a:rPr>
              <a:t>)</a:t>
            </a:r>
          </a:p>
          <a:p>
            <a:pPr fontAlgn="b"/>
            <a:endParaRPr lang="en-US" sz="900" dirty="0" smtClean="0">
              <a:latin typeface="Arial" panose="020B0604020202020204" pitchFamily="34" charset="0"/>
              <a:cs typeface="Arial" panose="020B0604020202020204" pitchFamily="34" charset="0"/>
            </a:endParaRPr>
          </a:p>
          <a:p>
            <a:pPr fontAlgn="b"/>
            <a:endParaRPr lang="en-US" sz="900" dirty="0">
              <a:latin typeface="Arial" panose="020B0604020202020204" pitchFamily="34" charset="0"/>
              <a:cs typeface="Arial" panose="020B0604020202020204" pitchFamily="34" charset="0"/>
            </a:endParaRPr>
          </a:p>
          <a:p>
            <a:pPr fontAlgn="b"/>
            <a:endParaRPr lang="en-US" sz="750" dirty="0">
              <a:latin typeface="Arial" panose="020B0604020202020204" pitchFamily="34" charset="0"/>
              <a:cs typeface="Arial" panose="020B0604020202020204" pitchFamily="34" charset="0"/>
            </a:endParaRPr>
          </a:p>
        </p:txBody>
      </p:sp>
      <p:sp>
        <p:nvSpPr>
          <p:cNvPr id="8" name="TextBox 7"/>
          <p:cNvSpPr txBox="1"/>
          <p:nvPr/>
        </p:nvSpPr>
        <p:spPr>
          <a:xfrm>
            <a:off x="2668709" y="1838463"/>
            <a:ext cx="926116" cy="253916"/>
          </a:xfrm>
          <a:prstGeom prst="rect">
            <a:avLst/>
          </a:prstGeom>
          <a:solidFill>
            <a:schemeClr val="bg1"/>
          </a:solidFill>
          <a:ln>
            <a:solidFill>
              <a:schemeClr val="accent6">
                <a:lumMod val="75000"/>
              </a:schemeClr>
            </a:solidFill>
          </a:ln>
          <a:scene3d>
            <a:camera prst="orthographicFront"/>
            <a:lightRig rig="threePt" dir="t"/>
          </a:scene3d>
          <a:sp3d>
            <a:bevelT/>
          </a:sp3d>
        </p:spPr>
        <p:txBody>
          <a:bodyPr wrap="square" rtlCol="0">
            <a:spAutoFit/>
          </a:bodyPr>
          <a:lstStyle/>
          <a:p>
            <a:pPr algn="ctr"/>
            <a:r>
              <a:rPr lang="en-US" sz="1050" b="1" dirty="0">
                <a:latin typeface="Arial" panose="020B0604020202020204" pitchFamily="34" charset="0"/>
                <a:cs typeface="Arial" panose="020B0604020202020204" pitchFamily="34" charset="0"/>
              </a:rPr>
              <a:t>Hospitals</a:t>
            </a:r>
          </a:p>
        </p:txBody>
      </p:sp>
      <p:sp>
        <p:nvSpPr>
          <p:cNvPr id="9" name="TextBox 8"/>
          <p:cNvSpPr txBox="1"/>
          <p:nvPr/>
        </p:nvSpPr>
        <p:spPr>
          <a:xfrm>
            <a:off x="2668524" y="2092686"/>
            <a:ext cx="926301" cy="253916"/>
          </a:xfrm>
          <a:prstGeom prst="rect">
            <a:avLst/>
          </a:prstGeom>
          <a:solidFill>
            <a:schemeClr val="bg1"/>
          </a:solidFill>
          <a:ln>
            <a:solidFill>
              <a:schemeClr val="accent6">
                <a:lumMod val="75000"/>
              </a:schemeClr>
            </a:solidFill>
          </a:ln>
          <a:scene3d>
            <a:camera prst="orthographicFront"/>
            <a:lightRig rig="threePt" dir="t"/>
          </a:scene3d>
          <a:sp3d>
            <a:bevelT/>
          </a:sp3d>
        </p:spPr>
        <p:txBody>
          <a:bodyPr wrap="square" rtlCol="0">
            <a:spAutoFit/>
          </a:bodyPr>
          <a:lstStyle/>
          <a:p>
            <a:pPr algn="ctr"/>
            <a:r>
              <a:rPr lang="en-US" sz="1050" b="1" dirty="0">
                <a:latin typeface="Arial" panose="020B0604020202020204" pitchFamily="34" charset="0"/>
                <a:cs typeface="Arial" panose="020B0604020202020204" pitchFamily="34" charset="0"/>
              </a:rPr>
              <a:t>Huntsville</a:t>
            </a:r>
          </a:p>
        </p:txBody>
      </p:sp>
      <p:sp>
        <p:nvSpPr>
          <p:cNvPr id="10" name="TextBox 9"/>
          <p:cNvSpPr txBox="1"/>
          <p:nvPr/>
        </p:nvSpPr>
        <p:spPr>
          <a:xfrm>
            <a:off x="2673323" y="2341791"/>
            <a:ext cx="921502" cy="253916"/>
          </a:xfrm>
          <a:prstGeom prst="rect">
            <a:avLst/>
          </a:prstGeom>
          <a:solidFill>
            <a:schemeClr val="bg1"/>
          </a:solidFill>
          <a:ln>
            <a:solidFill>
              <a:schemeClr val="accent6">
                <a:lumMod val="75000"/>
              </a:schemeClr>
            </a:solidFill>
          </a:ln>
          <a:scene3d>
            <a:camera prst="orthographicFront"/>
            <a:lightRig rig="threePt" dir="t"/>
          </a:scene3d>
          <a:sp3d>
            <a:bevelT/>
          </a:sp3d>
        </p:spPr>
        <p:txBody>
          <a:bodyPr wrap="square" rtlCol="0">
            <a:spAutoFit/>
          </a:bodyPr>
          <a:lstStyle/>
          <a:p>
            <a:pPr algn="ctr"/>
            <a:r>
              <a:rPr lang="en-US" sz="1050" b="1" dirty="0">
                <a:latin typeface="Arial" panose="020B0604020202020204" pitchFamily="34" charset="0"/>
                <a:cs typeface="Arial" panose="020B0604020202020204" pitchFamily="34" charset="0"/>
              </a:rPr>
              <a:t>Crestwood</a:t>
            </a:r>
          </a:p>
        </p:txBody>
      </p:sp>
      <p:sp>
        <p:nvSpPr>
          <p:cNvPr id="11" name="TextBox 10"/>
          <p:cNvSpPr txBox="1"/>
          <p:nvPr/>
        </p:nvSpPr>
        <p:spPr>
          <a:xfrm>
            <a:off x="2670415" y="2597130"/>
            <a:ext cx="924410" cy="253916"/>
          </a:xfrm>
          <a:prstGeom prst="rect">
            <a:avLst/>
          </a:prstGeom>
          <a:solidFill>
            <a:schemeClr val="bg1"/>
          </a:solidFill>
          <a:ln>
            <a:solidFill>
              <a:schemeClr val="accent6">
                <a:lumMod val="75000"/>
              </a:schemeClr>
            </a:solidFill>
          </a:ln>
          <a:scene3d>
            <a:camera prst="orthographicFront"/>
            <a:lightRig rig="threePt" dir="t"/>
          </a:scene3d>
          <a:sp3d>
            <a:bevelT/>
          </a:sp3d>
        </p:spPr>
        <p:txBody>
          <a:bodyPr wrap="square" rtlCol="0">
            <a:spAutoFit/>
          </a:bodyPr>
          <a:lstStyle/>
          <a:p>
            <a:pPr algn="ctr"/>
            <a:r>
              <a:rPr lang="en-US" sz="1050" b="1" dirty="0">
                <a:latin typeface="Arial" panose="020B0604020202020204" pitchFamily="34" charset="0"/>
                <a:cs typeface="Arial" panose="020B0604020202020204" pitchFamily="34" charset="0"/>
              </a:rPr>
              <a:t>Madison</a:t>
            </a:r>
          </a:p>
        </p:txBody>
      </p:sp>
      <p:sp>
        <p:nvSpPr>
          <p:cNvPr id="12" name="TextBox 11"/>
          <p:cNvSpPr txBox="1"/>
          <p:nvPr/>
        </p:nvSpPr>
        <p:spPr>
          <a:xfrm>
            <a:off x="2670414" y="2845161"/>
            <a:ext cx="924411" cy="415498"/>
          </a:xfrm>
          <a:prstGeom prst="rect">
            <a:avLst/>
          </a:prstGeom>
          <a:solidFill>
            <a:schemeClr val="bg1"/>
          </a:solidFill>
          <a:ln>
            <a:solidFill>
              <a:schemeClr val="accent6">
                <a:lumMod val="75000"/>
              </a:schemeClr>
            </a:solidFill>
          </a:ln>
          <a:scene3d>
            <a:camera prst="orthographicFront"/>
            <a:lightRig rig="threePt" dir="t"/>
          </a:scene3d>
          <a:sp3d>
            <a:bevelT/>
          </a:sp3d>
        </p:spPr>
        <p:txBody>
          <a:bodyPr wrap="square" rtlCol="0">
            <a:spAutoFit/>
          </a:bodyPr>
          <a:lstStyle/>
          <a:p>
            <a:pPr algn="ctr"/>
            <a:r>
              <a:rPr lang="en-US" sz="1050" b="1" dirty="0">
                <a:latin typeface="Arial" panose="020B0604020202020204" pitchFamily="34" charset="0"/>
                <a:cs typeface="Arial" panose="020B0604020202020204" pitchFamily="34" charset="0"/>
              </a:rPr>
              <a:t>County EMA</a:t>
            </a:r>
          </a:p>
        </p:txBody>
      </p:sp>
      <p:sp>
        <p:nvSpPr>
          <p:cNvPr id="13" name="TextBox 12"/>
          <p:cNvSpPr txBox="1"/>
          <p:nvPr/>
        </p:nvSpPr>
        <p:spPr>
          <a:xfrm>
            <a:off x="2673323" y="3247428"/>
            <a:ext cx="921502" cy="253916"/>
          </a:xfrm>
          <a:prstGeom prst="rect">
            <a:avLst/>
          </a:prstGeom>
          <a:solidFill>
            <a:schemeClr val="bg1"/>
          </a:solidFill>
          <a:ln>
            <a:solidFill>
              <a:schemeClr val="accent6">
                <a:lumMod val="75000"/>
              </a:schemeClr>
            </a:solidFill>
          </a:ln>
          <a:scene3d>
            <a:camera prst="orthographicFront"/>
            <a:lightRig rig="threePt" dir="t"/>
          </a:scene3d>
          <a:sp3d>
            <a:bevelT/>
          </a:sp3d>
        </p:spPr>
        <p:txBody>
          <a:bodyPr wrap="square" rtlCol="0">
            <a:spAutoFit/>
          </a:bodyPr>
          <a:lstStyle/>
          <a:p>
            <a:pPr algn="ctr"/>
            <a:r>
              <a:rPr lang="en-US" sz="1050" b="1" dirty="0">
                <a:latin typeface="Arial" panose="020B0604020202020204" pitchFamily="34" charset="0"/>
                <a:cs typeface="Arial" panose="020B0604020202020204" pitchFamily="34" charset="0"/>
              </a:rPr>
              <a:t>State EOC</a:t>
            </a:r>
          </a:p>
        </p:txBody>
      </p:sp>
      <p:sp>
        <p:nvSpPr>
          <p:cNvPr id="14" name="TextBox 13"/>
          <p:cNvSpPr txBox="1"/>
          <p:nvPr/>
        </p:nvSpPr>
        <p:spPr>
          <a:xfrm>
            <a:off x="2679559" y="3502767"/>
            <a:ext cx="915266" cy="577081"/>
          </a:xfrm>
          <a:prstGeom prst="rect">
            <a:avLst/>
          </a:prstGeom>
          <a:solidFill>
            <a:schemeClr val="bg1"/>
          </a:solidFill>
          <a:ln>
            <a:solidFill>
              <a:schemeClr val="accent6">
                <a:lumMod val="75000"/>
              </a:schemeClr>
            </a:solidFill>
          </a:ln>
          <a:scene3d>
            <a:camera prst="orthographicFront"/>
            <a:lightRig rig="threePt" dir="t"/>
          </a:scene3d>
          <a:sp3d>
            <a:bevelT/>
          </a:sp3d>
        </p:spPr>
        <p:txBody>
          <a:bodyPr wrap="square" rtlCol="0">
            <a:spAutoFit/>
          </a:bodyPr>
          <a:lstStyle/>
          <a:p>
            <a:pPr algn="ctr"/>
            <a:r>
              <a:rPr lang="en-US" sz="1050" b="1" dirty="0">
                <a:latin typeface="Arial" panose="020B0604020202020204" pitchFamily="34" charset="0"/>
                <a:cs typeface="Arial" panose="020B0604020202020204" pitchFamily="34" charset="0"/>
              </a:rPr>
              <a:t>National Guard F-Division</a:t>
            </a:r>
          </a:p>
        </p:txBody>
      </p:sp>
      <p:sp>
        <p:nvSpPr>
          <p:cNvPr id="15" name="Rectangle 14"/>
          <p:cNvSpPr/>
          <p:nvPr/>
        </p:nvSpPr>
        <p:spPr>
          <a:xfrm>
            <a:off x="128375" y="4173444"/>
            <a:ext cx="4410069" cy="2215991"/>
          </a:xfrm>
          <a:prstGeom prst="rect">
            <a:avLst/>
          </a:prstGeom>
        </p:spPr>
        <p:txBody>
          <a:bodyPr wrap="square">
            <a:spAutoFit/>
          </a:bodyPr>
          <a:lstStyle/>
          <a:p>
            <a:pPr lvl="0" eaLnBrk="0" fontAlgn="base" hangingPunct="0">
              <a:spcBef>
                <a:spcPct val="20000"/>
              </a:spcBef>
              <a:spcAft>
                <a:spcPct val="0"/>
              </a:spcAft>
              <a:defRPr/>
            </a:pPr>
            <a:r>
              <a:rPr lang="en-US" sz="1000" b="1" u="sng" dirty="0" smtClean="0">
                <a:latin typeface="Arial" pitchFamily="34" charset="0"/>
                <a:cs typeface="Arial" pitchFamily="34" charset="0"/>
              </a:rPr>
              <a:t>EXERCISE GOAL</a:t>
            </a:r>
            <a:r>
              <a:rPr lang="en-US" sz="1000" b="1" u="sng" dirty="0">
                <a:latin typeface="Arial" pitchFamily="34" charset="0"/>
                <a:cs typeface="Arial" pitchFamily="34" charset="0"/>
              </a:rPr>
              <a:t>:</a:t>
            </a:r>
            <a:r>
              <a:rPr lang="en-US" sz="1000" b="1" dirty="0">
                <a:latin typeface="Arial" pitchFamily="34" charset="0"/>
                <a:cs typeface="Arial" pitchFamily="34" charset="0"/>
              </a:rPr>
              <a:t> </a:t>
            </a:r>
            <a:r>
              <a:rPr lang="en-US" sz="1000" b="1" dirty="0" smtClean="0">
                <a:latin typeface="Arial" pitchFamily="34" charset="0"/>
                <a:cs typeface="Arial" pitchFamily="34" charset="0"/>
              </a:rPr>
              <a:t>Exercise and Validate Installation Response and Recovery Plans/Procedures.</a:t>
            </a:r>
          </a:p>
          <a:p>
            <a:pPr lvl="0" eaLnBrk="0" fontAlgn="base" hangingPunct="0">
              <a:spcBef>
                <a:spcPct val="20000"/>
              </a:spcBef>
              <a:spcAft>
                <a:spcPct val="0"/>
              </a:spcAft>
              <a:defRPr/>
            </a:pPr>
            <a:endParaRPr lang="en-US" sz="1000" b="1" dirty="0">
              <a:latin typeface="Arial" pitchFamily="34" charset="0"/>
              <a:cs typeface="Arial" pitchFamily="34" charset="0"/>
            </a:endParaRPr>
          </a:p>
          <a:p>
            <a:pPr eaLnBrk="0" fontAlgn="base" hangingPunct="0">
              <a:spcBef>
                <a:spcPct val="20000"/>
              </a:spcBef>
              <a:spcAft>
                <a:spcPct val="0"/>
              </a:spcAft>
              <a:defRPr/>
            </a:pPr>
            <a:r>
              <a:rPr lang="en-US" sz="1000" b="1" u="sng" dirty="0">
                <a:latin typeface="Arial" pitchFamily="34" charset="0"/>
                <a:cs typeface="Arial" pitchFamily="34" charset="0"/>
              </a:rPr>
              <a:t>Objectives</a:t>
            </a:r>
            <a:r>
              <a:rPr lang="en-US" sz="1000" b="1" dirty="0" smtClean="0">
                <a:latin typeface="Arial" pitchFamily="34" charset="0"/>
                <a:cs typeface="Arial" pitchFamily="34" charset="0"/>
              </a:rPr>
              <a:t>: </a:t>
            </a:r>
            <a:endParaRPr lang="en-US" sz="1000" b="1" dirty="0">
              <a:latin typeface="Arial" pitchFamily="34" charset="0"/>
              <a:cs typeface="Arial" pitchFamily="34" charset="0"/>
            </a:endParaRP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Validate portions of Installation Emergency Operations Plan (Capabilities 1-26)</a:t>
            </a: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Validate Facility EAP’s (Capability 3) </a:t>
            </a: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Validate </a:t>
            </a:r>
            <a:r>
              <a:rPr lang="en-US" sz="1000" b="1" dirty="0" smtClean="0">
                <a:latin typeface="Arial" pitchFamily="34" charset="0"/>
                <a:cs typeface="Arial" pitchFamily="34" charset="0"/>
              </a:rPr>
              <a:t>DO </a:t>
            </a:r>
            <a:r>
              <a:rPr lang="en-US" sz="1000" b="1" dirty="0">
                <a:latin typeface="Arial" pitchFamily="34" charset="0"/>
                <a:cs typeface="Arial" pitchFamily="34" charset="0"/>
              </a:rPr>
              <a:t>Incident </a:t>
            </a:r>
            <a:r>
              <a:rPr lang="en-US" sz="1000" b="1" dirty="0" smtClean="0">
                <a:latin typeface="Arial" pitchFamily="34" charset="0"/>
                <a:cs typeface="Arial" pitchFamily="34" charset="0"/>
              </a:rPr>
              <a:t>Action </a:t>
            </a:r>
            <a:r>
              <a:rPr lang="en-US" sz="1000" b="1" dirty="0">
                <a:latin typeface="Arial" pitchFamily="34" charset="0"/>
                <a:cs typeface="Arial" pitchFamily="34" charset="0"/>
              </a:rPr>
              <a:t>Plans (Capability 3,6,16,22,23,24)</a:t>
            </a:r>
            <a:endParaRPr lang="en-US" sz="1000" b="1" u="sng" dirty="0">
              <a:latin typeface="Arial" pitchFamily="34" charset="0"/>
              <a:cs typeface="Arial" pitchFamily="34" charset="0"/>
            </a:endParaRP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Validate ICP Operations and Procedures (Capability 21)</a:t>
            </a: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Validate Search and Rescue Procedures (Capability 22)</a:t>
            </a: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Validate </a:t>
            </a:r>
            <a:r>
              <a:rPr lang="en-US" sz="1000" b="1" dirty="0" err="1">
                <a:latin typeface="Arial" pitchFamily="34" charset="0"/>
                <a:cs typeface="Arial" pitchFamily="34" charset="0"/>
              </a:rPr>
              <a:t>CrMT</a:t>
            </a:r>
            <a:r>
              <a:rPr lang="en-US" sz="1000" b="1" dirty="0">
                <a:latin typeface="Arial" pitchFamily="34" charset="0"/>
                <a:cs typeface="Arial" pitchFamily="34" charset="0"/>
              </a:rPr>
              <a:t> Operations (Capability 1,2, 3, 23) </a:t>
            </a: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Validate MOUs/MOAs (Capability 1, 3</a:t>
            </a:r>
            <a:r>
              <a:rPr lang="en-US" sz="1000" b="1" dirty="0" smtClean="0">
                <a:latin typeface="Arial" pitchFamily="34" charset="0"/>
                <a:cs typeface="Arial" pitchFamily="34" charset="0"/>
              </a:rPr>
              <a:t>)</a:t>
            </a:r>
            <a:endParaRPr lang="en-US" sz="1000" b="1" dirty="0">
              <a:latin typeface="Arial" pitchFamily="34" charset="0"/>
              <a:cs typeface="Arial" pitchFamily="34" charset="0"/>
            </a:endParaRPr>
          </a:p>
        </p:txBody>
      </p:sp>
      <p:sp>
        <p:nvSpPr>
          <p:cNvPr id="17" name="Rectangle 16"/>
          <p:cNvSpPr/>
          <p:nvPr/>
        </p:nvSpPr>
        <p:spPr>
          <a:xfrm>
            <a:off x="4412608" y="4132352"/>
            <a:ext cx="4731391" cy="1631216"/>
          </a:xfrm>
          <a:prstGeom prst="rect">
            <a:avLst/>
          </a:prstGeom>
        </p:spPr>
        <p:txBody>
          <a:bodyPr wrap="square">
            <a:spAutoFit/>
          </a:bodyPr>
          <a:lstStyle/>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Test Installation Mass Notification Systems (Giant Voice, Public Address, Alert and  Web EOC) (Capability 2)</a:t>
            </a: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Validate Reporting Procedures (SIR’s, OPREP’s and EXSUM’s) (Capability 4)</a:t>
            </a: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Validate Public Information Procedures (Press release, JIC activation and Email messaging) (Capability 2)</a:t>
            </a:r>
            <a:endParaRPr lang="en-US" sz="1000" b="1" u="sng" dirty="0">
              <a:latin typeface="Arial" pitchFamily="34" charset="0"/>
              <a:cs typeface="Arial" pitchFamily="34" charset="0"/>
            </a:endParaRP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Personnel Accountability Procedures (Capability 3,23)</a:t>
            </a: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Weather Assessment Activities (Capability 1, 2, 3, 23)</a:t>
            </a:r>
          </a:p>
          <a:p>
            <a:pPr marL="557213" lvl="1" indent="-214313" eaLnBrk="0" fontAlgn="base" hangingPunct="0">
              <a:spcBef>
                <a:spcPct val="20000"/>
              </a:spcBef>
              <a:spcAft>
                <a:spcPct val="0"/>
              </a:spcAft>
              <a:buFont typeface="Arial" panose="020B0604020202020204" pitchFamily="34" charset="0"/>
              <a:buChar char="•"/>
              <a:defRPr/>
            </a:pPr>
            <a:r>
              <a:rPr lang="en-US" sz="1000" b="1" dirty="0">
                <a:latin typeface="Arial" pitchFamily="34" charset="0"/>
                <a:cs typeface="Arial" pitchFamily="34" charset="0"/>
              </a:rPr>
              <a:t>Damage Assessment Activities (Capability 25)</a:t>
            </a:r>
          </a:p>
        </p:txBody>
      </p:sp>
      <p:sp>
        <p:nvSpPr>
          <p:cNvPr id="20" name="Right Arrow 19"/>
          <p:cNvSpPr/>
          <p:nvPr/>
        </p:nvSpPr>
        <p:spPr>
          <a:xfrm>
            <a:off x="573007" y="2510167"/>
            <a:ext cx="1993392" cy="941832"/>
          </a:xfrm>
          <a:prstGeom prst="rightArrow">
            <a:avLst/>
          </a:prstGeom>
          <a:solidFill>
            <a:schemeClr val="accent1">
              <a:alpha val="4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p:cNvSpPr txBox="1"/>
          <p:nvPr/>
        </p:nvSpPr>
        <p:spPr>
          <a:xfrm>
            <a:off x="919011" y="64443"/>
            <a:ext cx="6507285" cy="523220"/>
          </a:xfrm>
          <a:prstGeom prst="rect">
            <a:avLst/>
          </a:prstGeom>
          <a:noFill/>
        </p:spPr>
        <p:txBody>
          <a:bodyPr wrap="square" rtlCol="0">
            <a:spAutoFit/>
          </a:bodyPr>
          <a:lstStyle/>
          <a:p>
            <a:r>
              <a:rPr lang="en-US" sz="2800" b="1" dirty="0" smtClean="0">
                <a:solidFill>
                  <a:schemeClr val="bg1"/>
                </a:solidFill>
                <a:latin typeface="+mj-lt"/>
              </a:rPr>
              <a:t>FSE Overview</a:t>
            </a:r>
            <a:endParaRPr lang="en-US" sz="2800" b="1" dirty="0">
              <a:solidFill>
                <a:schemeClr val="bg1"/>
              </a:solidFill>
              <a:latin typeface="+mj-lt"/>
            </a:endParaRPr>
          </a:p>
        </p:txBody>
      </p:sp>
      <p:sp>
        <p:nvSpPr>
          <p:cNvPr id="19" name="TextBox 18"/>
          <p:cNvSpPr txBox="1"/>
          <p:nvPr/>
        </p:nvSpPr>
        <p:spPr>
          <a:xfrm>
            <a:off x="32008" y="650369"/>
            <a:ext cx="9133974" cy="415498"/>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FY 21 Full Scale Exercise Overview</a:t>
            </a:r>
            <a:endParaRPr lang="en-US" sz="2000" b="1" dirty="0">
              <a:latin typeface="Arial" panose="020B0604020202020204" pitchFamily="34" charset="0"/>
              <a:cs typeface="Arial" panose="020B0604020202020204" pitchFamily="34" charset="0"/>
            </a:endParaRPr>
          </a:p>
        </p:txBody>
      </p:sp>
      <p:sp>
        <p:nvSpPr>
          <p:cNvPr id="22"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8</a:t>
            </a:fld>
            <a:r>
              <a:rPr lang="en-US" sz="1000" smtClean="0"/>
              <a:t> of XX</a:t>
            </a:r>
            <a:endParaRPr lang="en-US" sz="1000" dirty="0"/>
          </a:p>
        </p:txBody>
      </p:sp>
    </p:spTree>
    <p:extLst>
      <p:ext uri="{BB962C8B-B14F-4D97-AF65-F5344CB8AC3E}">
        <p14:creationId xmlns:p14="http://schemas.microsoft.com/office/powerpoint/2010/main" val="413123229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955976"/>
            <a:ext cx="6858000" cy="415498"/>
          </a:xfrm>
          <a:prstGeom prst="rect">
            <a:avLst/>
          </a:prstGeom>
          <a:noFill/>
        </p:spPr>
        <p:txBody>
          <a:bodyPr wrap="square" rtlCol="0">
            <a:spAutoFit/>
          </a:bodyPr>
          <a:lstStyle/>
          <a:p>
            <a:pPr algn="ctr"/>
            <a:r>
              <a:rPr lang="en-US" sz="2100" b="1" dirty="0">
                <a:solidFill>
                  <a:srgbClr val="000000"/>
                </a:solidFill>
                <a:latin typeface="Arial"/>
                <a:cs typeface="Arial"/>
              </a:rPr>
              <a:t>FY21 FSE Concept </a:t>
            </a:r>
            <a:endParaRPr lang="en-US" sz="375" dirty="0">
              <a:latin typeface="Arial"/>
              <a:cs typeface="Arial"/>
            </a:endParaRPr>
          </a:p>
        </p:txBody>
      </p:sp>
      <p:sp>
        <p:nvSpPr>
          <p:cNvPr id="7" name="TextBox 6"/>
          <p:cNvSpPr txBox="1"/>
          <p:nvPr/>
        </p:nvSpPr>
        <p:spPr>
          <a:xfrm>
            <a:off x="101941" y="1474998"/>
            <a:ext cx="4910905" cy="323165"/>
          </a:xfrm>
          <a:prstGeom prst="rect">
            <a:avLst/>
          </a:prstGeom>
          <a:noFill/>
        </p:spPr>
        <p:txBody>
          <a:bodyPr wrap="square" rtlCol="0">
            <a:spAutoFit/>
          </a:bodyPr>
          <a:lstStyle/>
          <a:p>
            <a:pPr algn="ctr"/>
            <a:r>
              <a:rPr lang="en-US" sz="1500" b="1" dirty="0">
                <a:latin typeface="Arial" panose="020B0604020202020204" pitchFamily="34" charset="0"/>
                <a:cs typeface="Arial" panose="020B0604020202020204" pitchFamily="34" charset="0"/>
              </a:rPr>
              <a:t>DAY #1: </a:t>
            </a:r>
            <a:r>
              <a:rPr lang="en-US" sz="1500" b="1" dirty="0" smtClean="0">
                <a:latin typeface="Arial" panose="020B0604020202020204" pitchFamily="34" charset="0"/>
                <a:cs typeface="Arial" panose="020B0604020202020204" pitchFamily="34" charset="0"/>
              </a:rPr>
              <a:t>23 August 2021</a:t>
            </a:r>
            <a:endParaRPr lang="en-US" sz="15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7803" y="1775080"/>
            <a:ext cx="4757772" cy="3252574"/>
          </a:xfrm>
          <a:prstGeom prst="rect">
            <a:avLst/>
          </a:prstGeom>
        </p:spPr>
      </p:pic>
      <p:sp>
        <p:nvSpPr>
          <p:cNvPr id="8" name="TextBox 7"/>
          <p:cNvSpPr txBox="1"/>
          <p:nvPr/>
        </p:nvSpPr>
        <p:spPr>
          <a:xfrm>
            <a:off x="4822645" y="1524018"/>
            <a:ext cx="4321355" cy="3889526"/>
          </a:xfrm>
          <a:prstGeom prst="rect">
            <a:avLst/>
          </a:prstGeom>
          <a:solidFill>
            <a:schemeClr val="bg2">
              <a:lumMod val="75000"/>
            </a:schemeClr>
          </a:solidFill>
          <a:ln w="57150">
            <a:solidFill>
              <a:schemeClr val="bg1">
                <a:lumMod val="75000"/>
              </a:schemeClr>
            </a:solidFill>
          </a:ln>
          <a:scene3d>
            <a:camera prst="orthographicFront"/>
            <a:lightRig rig="threePt" dir="t"/>
          </a:scene3d>
          <a:sp3d>
            <a:bevelT/>
          </a:sp3d>
        </p:spPr>
        <p:txBody>
          <a:bodyPr wrap="square" rtlCol="0">
            <a:spAutoFit/>
          </a:bodyPr>
          <a:lstStyle/>
          <a:p>
            <a:pPr algn="ctr"/>
            <a:r>
              <a:rPr lang="en-US" sz="1200" b="1" u="sng" dirty="0">
                <a:latin typeface="Arial" panose="020B0604020202020204" pitchFamily="34" charset="0"/>
                <a:cs typeface="Arial" panose="020B0604020202020204" pitchFamily="34" charset="0"/>
              </a:rPr>
              <a:t>Exercise Components</a:t>
            </a:r>
          </a:p>
          <a:p>
            <a:pPr algn="ctr"/>
            <a:endParaRPr lang="en-US" sz="1050" b="1" u="sng"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975" dirty="0">
                <a:latin typeface="Arial" panose="020B0604020202020204" pitchFamily="34" charset="0"/>
                <a:cs typeface="Arial" panose="020B0604020202020204" pitchFamily="34" charset="0"/>
              </a:rPr>
              <a:t>RSA receives simulated severe weather briefing one day prior to event.</a:t>
            </a:r>
          </a:p>
          <a:p>
            <a:pPr marL="128588" indent="-128588">
              <a:buFont typeface="Wingdings" panose="05000000000000000000" pitchFamily="2" charset="2"/>
              <a:buChar char="§"/>
            </a:pPr>
            <a:endParaRPr lang="en-US" sz="975"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975" dirty="0">
                <a:latin typeface="Arial" panose="020B0604020202020204" pitchFamily="34" charset="0"/>
                <a:cs typeface="Arial" panose="020B0604020202020204" pitchFamily="34" charset="0"/>
              </a:rPr>
              <a:t>RSA goes under a tornado watch followed by a tornado warning the morning of exercise.</a:t>
            </a:r>
          </a:p>
          <a:p>
            <a:pPr marL="128588" indent="-128588">
              <a:buFont typeface="Wingdings" panose="05000000000000000000" pitchFamily="2" charset="2"/>
              <a:buChar char="§"/>
            </a:pPr>
            <a:endParaRPr lang="en-US" sz="975"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975" dirty="0">
                <a:latin typeface="Arial" panose="020B0604020202020204" pitchFamily="34" charset="0"/>
                <a:cs typeface="Arial" panose="020B0604020202020204" pitchFamily="34" charset="0"/>
              </a:rPr>
              <a:t>Tornado touches down along the I-565 corridor around 0845hrs.</a:t>
            </a:r>
          </a:p>
          <a:p>
            <a:pPr marL="128588" indent="-128588">
              <a:buFont typeface="Wingdings" panose="05000000000000000000" pitchFamily="2" charset="2"/>
              <a:buChar char="§"/>
            </a:pPr>
            <a:endParaRPr lang="en-US" sz="975"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975" dirty="0">
                <a:latin typeface="Arial" panose="020B0604020202020204" pitchFamily="34" charset="0"/>
                <a:cs typeface="Arial" panose="020B0604020202020204" pitchFamily="34" charset="0"/>
              </a:rPr>
              <a:t>The exercise white cell planning team releases varies injects to assist in validating installation capabilities and response efforts. Observer controllers will be positioned at various locations (ICP, IEOC and incident areas).</a:t>
            </a:r>
          </a:p>
          <a:p>
            <a:pPr marL="128588" indent="-128588">
              <a:buFont typeface="Wingdings" panose="05000000000000000000" pitchFamily="2" charset="2"/>
              <a:buChar char="§"/>
            </a:pPr>
            <a:endParaRPr lang="en-US" sz="975"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975" dirty="0">
                <a:latin typeface="Arial" panose="020B0604020202020204" pitchFamily="34" charset="0"/>
                <a:cs typeface="Arial" panose="020B0604020202020204" pitchFamily="34" charset="0"/>
              </a:rPr>
              <a:t>Varies assets will be “notionally” destroyed. However, no elements will respond to these locations. First responder actions will be simulated.  Only one location will be used to assess incident response and recovery efforts.</a:t>
            </a:r>
          </a:p>
          <a:p>
            <a:pPr marL="128588" indent="-128588">
              <a:buFont typeface="Wingdings" panose="05000000000000000000" pitchFamily="2" charset="2"/>
              <a:buChar char="§"/>
            </a:pPr>
            <a:endParaRPr lang="en-US" sz="975"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975" dirty="0">
                <a:latin typeface="Arial" panose="020B0604020202020204" pitchFamily="34" charset="0"/>
                <a:cs typeface="Arial" panose="020B0604020202020204" pitchFamily="34" charset="0"/>
              </a:rPr>
              <a:t>The housing area will be the exercise play area. The White Cell planning team will identify specific locations and varies assets to mock up destroyed or partially collapsed facilities. </a:t>
            </a:r>
          </a:p>
          <a:p>
            <a:pPr marL="128588" indent="-128588">
              <a:buFont typeface="Wingdings" panose="05000000000000000000" pitchFamily="2" charset="2"/>
              <a:buChar char="§"/>
            </a:pPr>
            <a:endParaRPr lang="en-US" sz="975" dirty="0">
              <a:latin typeface="Arial" panose="020B0604020202020204" pitchFamily="34" charset="0"/>
              <a:cs typeface="Arial" panose="020B0604020202020204" pitchFamily="34" charset="0"/>
            </a:endParaRPr>
          </a:p>
          <a:p>
            <a:pPr marL="128588" indent="-128588">
              <a:buFont typeface="Wingdings" panose="05000000000000000000" pitchFamily="2" charset="2"/>
              <a:buChar char="§"/>
            </a:pPr>
            <a:r>
              <a:rPr lang="en-US" sz="975" dirty="0">
                <a:latin typeface="Arial" panose="020B0604020202020204" pitchFamily="34" charset="0"/>
                <a:cs typeface="Arial" panose="020B0604020202020204" pitchFamily="34" charset="0"/>
              </a:rPr>
              <a:t>Exercise will transition to a pause-ex at 1400hrs in order to prepare for the day 2 recovery portion of the exercise.</a:t>
            </a:r>
          </a:p>
        </p:txBody>
      </p:sp>
      <p:sp>
        <p:nvSpPr>
          <p:cNvPr id="3" name="Rectangle 2"/>
          <p:cNvSpPr/>
          <p:nvPr/>
        </p:nvSpPr>
        <p:spPr>
          <a:xfrm>
            <a:off x="27803" y="5044212"/>
            <a:ext cx="4664886" cy="415498"/>
          </a:xfrm>
          <a:prstGeom prst="rect">
            <a:avLst/>
          </a:prstGeom>
        </p:spPr>
        <p:txBody>
          <a:bodyPr wrap="square">
            <a:spAutoFit/>
          </a:bodyPr>
          <a:lstStyle/>
          <a:p>
            <a:pPr>
              <a:spcAft>
                <a:spcPts val="450"/>
              </a:spcAft>
            </a:pPr>
            <a:r>
              <a:rPr lang="en-US" sz="1050" b="1" dirty="0">
                <a:latin typeface="Arial" pitchFamily="34" charset="0"/>
                <a:cs typeface="Arial" pitchFamily="34" charset="0"/>
              </a:rPr>
              <a:t>FSE: Full-Scale Exercise </a:t>
            </a:r>
            <a:r>
              <a:rPr lang="en-US" sz="1050" dirty="0">
                <a:latin typeface="Arial" pitchFamily="34" charset="0"/>
                <a:cs typeface="Arial" pitchFamily="34" charset="0"/>
              </a:rPr>
              <a:t>is a multi-agency, multi-jurisdictional, multi­discipline exercise involving functional and "boots on the ground" response.</a:t>
            </a:r>
          </a:p>
        </p:txBody>
      </p:sp>
      <p:sp>
        <p:nvSpPr>
          <p:cNvPr id="9" name="TextBox 8"/>
          <p:cNvSpPr txBox="1"/>
          <p:nvPr/>
        </p:nvSpPr>
        <p:spPr>
          <a:xfrm>
            <a:off x="919012" y="64443"/>
            <a:ext cx="2420856" cy="523220"/>
          </a:xfrm>
          <a:prstGeom prst="rect">
            <a:avLst/>
          </a:prstGeom>
          <a:noFill/>
        </p:spPr>
        <p:txBody>
          <a:bodyPr wrap="none" rtlCol="0">
            <a:spAutoFit/>
          </a:bodyPr>
          <a:lstStyle/>
          <a:p>
            <a:r>
              <a:rPr lang="en-US" sz="2800" b="1" dirty="0" smtClean="0">
                <a:solidFill>
                  <a:schemeClr val="bg1"/>
                </a:solidFill>
                <a:latin typeface="+mj-lt"/>
              </a:rPr>
              <a:t>FSE Concept</a:t>
            </a:r>
            <a:endParaRPr lang="en-US" sz="2800" b="1" dirty="0">
              <a:solidFill>
                <a:schemeClr val="bg1"/>
              </a:solidFill>
              <a:latin typeface="+mj-lt"/>
            </a:endParaRPr>
          </a:p>
        </p:txBody>
      </p:sp>
      <p:sp>
        <p:nvSpPr>
          <p:cNvPr id="10" name="Slide Number Placeholder 1"/>
          <p:cNvSpPr txBox="1">
            <a:spLocks/>
          </p:cNvSpPr>
          <p:nvPr/>
        </p:nvSpPr>
        <p:spPr>
          <a:xfrm>
            <a:off x="3552265" y="657416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smtClean="0"/>
              <a:t>CUI</a:t>
            </a:r>
            <a:endParaRPr lang="en-US" sz="1000" smtClean="0"/>
          </a:p>
          <a:p>
            <a:pPr algn="ctr"/>
            <a:fld id="{CB1BF80D-D37A-4D35-A922-8648259FCD9C}" type="slidenum">
              <a:rPr lang="en-US" sz="1000" smtClean="0"/>
              <a:pPr algn="ctr"/>
              <a:t>9</a:t>
            </a:fld>
            <a:r>
              <a:rPr lang="en-US" sz="1000" smtClean="0"/>
              <a:t> of XX</a:t>
            </a:r>
            <a:endParaRPr lang="en-US" sz="1000" dirty="0"/>
          </a:p>
        </p:txBody>
      </p:sp>
    </p:spTree>
    <p:extLst>
      <p:ext uri="{BB962C8B-B14F-4D97-AF65-F5344CB8AC3E}">
        <p14:creationId xmlns:p14="http://schemas.microsoft.com/office/powerpoint/2010/main" val="2168359405"/>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264E6EEB9B08439C4CAF57A8376C4E" ma:contentTypeVersion="4" ma:contentTypeDescription="Create a new document." ma:contentTypeScope="" ma:versionID="c80006d61f072a43fd67767b0c42b134">
  <xsd:schema xmlns:xsd="http://www.w3.org/2001/XMLSchema" xmlns:xs="http://www.w3.org/2001/XMLSchema" xmlns:p="http://schemas.microsoft.com/office/2006/metadata/properties" xmlns:ns1="http://schemas.microsoft.com/sharepoint/v3" targetNamespace="http://schemas.microsoft.com/office/2006/metadata/properties" ma:root="true" ma:fieldsID="894058c2a45bc2b97db111a5699d744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tns:customPropertyEditors xmlns:tns="http://schemas.microsoft.com/office/2006/customDocumentInformationPanel">
  <tns:showOnOpen>false</tns:showOnOpen>
  <tns:defaultPropertyEditorNamespace>Standard properties</tns:defaultPropertyEditorNamespace>
</tns:customPropertyEditors>
</file>

<file path=customXml/itemProps1.xml><?xml version="1.0" encoding="utf-8"?>
<ds:datastoreItem xmlns:ds="http://schemas.openxmlformats.org/officeDocument/2006/customXml" ds:itemID="{384D283E-A245-4FC2-8B74-A890E25CA2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87DDFF-D288-43B3-9099-279B39DE6806}">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EC6486FF-65CB-499E-AA83-1D0A1646FE5A}">
  <ds:schemaRefs>
    <ds:schemaRef ds:uri="http://schemas.microsoft.com/sharepoint/v3/contenttype/forms"/>
  </ds:schemaRefs>
</ds:datastoreItem>
</file>

<file path=customXml/itemProps4.xml><?xml version="1.0" encoding="utf-8"?>
<ds:datastoreItem xmlns:ds="http://schemas.openxmlformats.org/officeDocument/2006/customXml" ds:itemID="{1D9B490E-0250-4FC5-A478-10AD24AAD525}">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emplate>Office Theme</Template>
  <TotalTime>4080</TotalTime>
  <Words>2581</Words>
  <Application>Microsoft Office PowerPoint</Application>
  <PresentationFormat>On-screen Show (4:3)</PresentationFormat>
  <Paragraphs>630</Paragraphs>
  <Slides>16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 Arial</vt:lpstr>
      <vt:lpstr>Arial</vt:lpstr>
      <vt:lpstr>Calibri</vt:lpstr>
      <vt:lpstr>Century</vt:lpstr>
      <vt:lpstr>Times New Roman</vt:lpstr>
      <vt:lpstr>Wingdings</vt:lpstr>
      <vt:lpstr>MSC Theme</vt:lpstr>
      <vt:lpstr>FY21 Full Scale Exercise (FSE) Tornado Overview 2 December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AMC PowerPoint Presentation Template</dc:title>
  <dc:subject>Presentation</dc:subject>
  <dc:creator>Jones, Mark S CTR AMC</dc:creator>
  <cp:lastModifiedBy>Houston, Michael K Mr CIV USA IMCOM HQ </cp:lastModifiedBy>
  <cp:revision>278</cp:revision>
  <cp:lastPrinted>2020-09-10T17:07:51Z</cp:lastPrinted>
  <dcterms:created xsi:type="dcterms:W3CDTF">2017-05-18T14:22:46Z</dcterms:created>
  <dcterms:modified xsi:type="dcterms:W3CDTF">2020-12-04T18:04:32Z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0x01010072264E6EEB9B08439C4CAF57A8376C4E</vt:lpwstr>
  </property>
</Properties>
</file>