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5"/>
  </p:sldMasterIdLst>
  <p:notesMasterIdLst>
    <p:notesMasterId r:id="rId7"/>
  </p:notesMasterIdLst>
  <p:handoutMasterIdLst>
    <p:handoutMasterId r:id="rId8"/>
  </p:handoutMasterIdLst>
  <p:sldIdLst>
    <p:sldId id="372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Huber" initials="DWH" lastIdx="2" clrIdx="0">
    <p:extLst>
      <p:ext uri="{19B8F6BF-5375-455C-9EA6-DF929625EA0E}">
        <p15:presenceInfo xmlns:p15="http://schemas.microsoft.com/office/powerpoint/2012/main" userId="Dan Hub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7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F8FEA-EECD-44A0-9C5E-5B170EB18E3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22BE6-5694-44EB-A1E6-3E2B247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03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516" tIns="46758" rIns="93516" bIns="467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5"/>
          </a:xfrm>
          <a:prstGeom prst="rect">
            <a:avLst/>
          </a:prstGeom>
        </p:spPr>
        <p:txBody>
          <a:bodyPr vert="horz" lIns="93516" tIns="46758" rIns="93516" bIns="46758" rtlCol="0"/>
          <a:lstStyle>
            <a:lvl1pPr algn="r">
              <a:defRPr sz="1200"/>
            </a:lvl1pPr>
          </a:lstStyle>
          <a:p>
            <a:fld id="{C1E4B8CC-50C6-460D-A937-1D42699A48E1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16" tIns="46758" rIns="93516" bIns="4675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7"/>
          </a:xfrm>
          <a:prstGeom prst="rect">
            <a:avLst/>
          </a:prstGeom>
        </p:spPr>
        <p:txBody>
          <a:bodyPr vert="horz" lIns="93516" tIns="46758" rIns="93516" bIns="467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516" tIns="46758" rIns="93516" bIns="467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6434"/>
          </a:xfrm>
          <a:prstGeom prst="rect">
            <a:avLst/>
          </a:prstGeom>
        </p:spPr>
        <p:txBody>
          <a:bodyPr vert="horz" lIns="93516" tIns="46758" rIns="93516" bIns="46758" rtlCol="0" anchor="b"/>
          <a:lstStyle>
            <a:lvl1pPr algn="r">
              <a:defRPr sz="1200"/>
            </a:lvl1pPr>
          </a:lstStyle>
          <a:p>
            <a:fld id="{13AFE1A4-0A45-453D-A823-FBDE329F2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8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SC 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</p:spPr>
      </p:pic>
      <p:pic>
        <p:nvPicPr>
          <p:cNvPr id="6" name="Lower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44" y="5863173"/>
            <a:ext cx="7155611" cy="332399"/>
          </a:xfr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 lang="en-US" sz="24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4" y="5366881"/>
            <a:ext cx="7155611" cy="484748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88900" dist="381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Army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4" y="0"/>
            <a:ext cx="1495425" cy="1857375"/>
          </a:xfrm>
          <a:prstGeom prst="rect">
            <a:avLst/>
          </a:prstGeom>
        </p:spPr>
      </p:pic>
      <p:sp>
        <p:nvSpPr>
          <p:cNvPr id="11" name="Classification Lower"/>
          <p:cNvSpPr txBox="1">
            <a:spLocks/>
          </p:cNvSpPr>
          <p:nvPr userDrawn="1"/>
        </p:nvSpPr>
        <p:spPr>
          <a:xfrm>
            <a:off x="0" y="6724790"/>
            <a:ext cx="8515350" cy="138499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 smtClean="0"/>
              <a:t>CUI</a:t>
            </a:r>
            <a:endParaRPr lang="en-US" sz="900" b="1" dirty="0"/>
          </a:p>
        </p:txBody>
      </p:sp>
      <p:sp>
        <p:nvSpPr>
          <p:cNvPr id="12" name="Classification Top"/>
          <p:cNvSpPr txBox="1">
            <a:spLocks/>
          </p:cNvSpPr>
          <p:nvPr userDrawn="1"/>
        </p:nvSpPr>
        <p:spPr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</a:rPr>
              <a:t>CUI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56" y="4089863"/>
            <a:ext cx="914433" cy="8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3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582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754" y="2471681"/>
            <a:ext cx="7886700" cy="1421928"/>
          </a:xfrm>
        </p:spPr>
        <p:txBody>
          <a:bodyPr anchor="b"/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7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83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SC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15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857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gray">
          <a:xfrm>
            <a:off x="836761" y="99565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/>
          <a:p>
            <a:pPr marL="0" lvl="0"/>
            <a:r>
              <a:rPr lang="en-US" dirty="0" smtClean="0"/>
              <a:t>Redstone Arsenal AT/FP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91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761" y="100584"/>
            <a:ext cx="7955280" cy="350865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0488"/>
            <a:ext cx="8307388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8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73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77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78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60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49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98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werBar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963"/>
            <a:ext cx="9144000" cy="923925"/>
          </a:xfrm>
          <a:prstGeom prst="rect">
            <a:avLst/>
          </a:prstGeom>
        </p:spPr>
      </p:pic>
      <p:pic>
        <p:nvPicPr>
          <p:cNvPr id="10" name="TopBar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" y="0"/>
            <a:ext cx="9144000" cy="1028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36761" y="99565"/>
            <a:ext cx="7955280" cy="350865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/>
          <a:p>
            <a:pPr marL="0" lvl="0"/>
            <a:r>
              <a:rPr lang="en-US" dirty="0" smtClean="0"/>
              <a:t>2nd QTR Protection Working Group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761" y="711257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8" name="Classification Lower"/>
          <p:cNvSpPr txBox="1">
            <a:spLocks/>
          </p:cNvSpPr>
          <p:nvPr userDrawn="1"/>
        </p:nvSpPr>
        <p:spPr>
          <a:xfrm>
            <a:off x="5461462" y="6615087"/>
            <a:ext cx="2061557" cy="307777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/>
              <a:t>	12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NOV 20</a:t>
            </a:r>
          </a:p>
          <a:p>
            <a:pPr algn="r"/>
            <a:endParaRPr lang="en-US" sz="1000" b="1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gray">
          <a:xfrm>
            <a:off x="-1" y="0"/>
            <a:ext cx="9177251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</a:rPr>
              <a:t>CUI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01" y="6054652"/>
            <a:ext cx="659247" cy="60211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-1" y="6425931"/>
            <a:ext cx="916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C318D-DFA6-44A0-90B0-ABFCB78A54B4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574244"/>
            <a:ext cx="36839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Daniel W. Huber/ 256-842-2182/</a:t>
            </a:r>
            <a:r>
              <a:rPr lang="en-US" sz="1000" baseline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daniel.w.huber.civ@mail.mil</a:t>
            </a:r>
            <a:endParaRPr lang="en-US" sz="1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98" r:id="rId5"/>
    <p:sldLayoutId id="2147483699" r:id="rId6"/>
    <p:sldLayoutId id="2147483700" r:id="rId7"/>
    <p:sldLayoutId id="2147483703" r:id="rId8"/>
    <p:sldLayoutId id="2147483701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baseline="300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ü"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1363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47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85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7862" y="1360385"/>
            <a:ext cx="37242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Day 1: 23 August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1383" y="1318566"/>
            <a:ext cx="22213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Day 2: 24 August 2021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Recovery Phase TTX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" t="17448" r="50000" b="6250"/>
          <a:stretch/>
        </p:blipFill>
        <p:spPr>
          <a:xfrm>
            <a:off x="145774" y="1831804"/>
            <a:ext cx="2513606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05" y="1850358"/>
            <a:ext cx="3280095" cy="22819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94826" y="1838463"/>
            <a:ext cx="2212396" cy="22852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b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Capabilities</a:t>
            </a:r>
          </a:p>
          <a:p>
            <a:pPr fontAlgn="b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fontAlgn="b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Public Information and Warning</a:t>
            </a:r>
          </a:p>
          <a:p>
            <a:pPr fontAlgn="b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Operational Coordination</a:t>
            </a:r>
          </a:p>
          <a:p>
            <a:pPr fontAlgn="b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Intelligence &amp; Information Warning</a:t>
            </a:r>
          </a:p>
          <a:p>
            <a:pPr fontAlgn="b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Forensics &amp; Attribution (added)</a:t>
            </a:r>
          </a:p>
          <a:p>
            <a:pPr fontAlgn="b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Fatality Management (added)</a:t>
            </a:r>
          </a:p>
          <a:p>
            <a:pPr fontAlgn="b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22.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On-Scene Security, Protection &amp; LE</a:t>
            </a:r>
          </a:p>
          <a:p>
            <a:pPr fontAlgn="b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Operational Communications</a:t>
            </a:r>
          </a:p>
          <a:p>
            <a:pPr fontAlgn="b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Public Health &amp; Medical Services</a:t>
            </a:r>
          </a:p>
          <a:p>
            <a:pPr fontAlgn="b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25.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Situational Assessment</a:t>
            </a:r>
          </a:p>
          <a:p>
            <a:pPr fontAlgn="b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: Health &amp; Social Services (added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b"/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/>
            <a:endParaRPr lang="en-US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8709" y="1838463"/>
            <a:ext cx="92611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8524" y="2092686"/>
            <a:ext cx="926301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Huntsville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3323" y="2341791"/>
            <a:ext cx="92150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Crestwood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0415" y="2597130"/>
            <a:ext cx="924410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Madison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0414" y="2845161"/>
            <a:ext cx="924411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County EMA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3323" y="3247428"/>
            <a:ext cx="92150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State EOC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9559" y="3502767"/>
            <a:ext cx="915266" cy="57708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National Guard F-Division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8375" y="4173444"/>
            <a:ext cx="441006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000" b="1" u="sng" dirty="0" smtClean="0">
                <a:latin typeface="Arial" pitchFamily="34" charset="0"/>
                <a:cs typeface="Arial" pitchFamily="34" charset="0"/>
              </a:rPr>
              <a:t>EXERCISE GOAL</a:t>
            </a:r>
            <a:r>
              <a:rPr lang="en-US" sz="1000" b="1" u="sng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Exercise and Validate Installation Response and Recovery Plans/Procedures.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000" b="1" u="sng" dirty="0">
                <a:latin typeface="Arial" pitchFamily="34" charset="0"/>
                <a:cs typeface="Arial" pitchFamily="34" charset="0"/>
              </a:rPr>
              <a:t>Objectives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Validate portions of Installation Emergency Operations Plan (Capabilities 1-26)</a:t>
            </a:r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Validate Facility EAP’s (Capability 3) </a:t>
            </a:r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Validate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Incident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Action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Plans (Capability 3,6,16,22,23,24)</a:t>
            </a:r>
            <a:endParaRPr lang="en-US" sz="1000" b="1" u="sng" dirty="0">
              <a:latin typeface="Arial" pitchFamily="34" charset="0"/>
              <a:cs typeface="Arial" pitchFamily="34" charset="0"/>
            </a:endParaRPr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Validate ICP Operations and Procedures (Capability 21)</a:t>
            </a:r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Validate Search and Rescue Procedures (Capability 22)</a:t>
            </a:r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Validate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CrMT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Operations (Capability 1,2, 3, 23) </a:t>
            </a:r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Validate MOUs/MOAs (Capability 1, 3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2608" y="4132352"/>
            <a:ext cx="47313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Test Installation Mass Notification Systems (Giant Voice, Public Address, Alert and  Web EOC) (Capability 2)</a:t>
            </a:r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Validate Reporting Procedures (SIR’s, OPREP’s and EXSUM’s) (Capability 4)</a:t>
            </a:r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Validate Public Information Procedures (Press release, JIC activation and Email messaging) (Capability 2)</a:t>
            </a:r>
            <a:endParaRPr lang="en-US" sz="1000" b="1" u="sng" dirty="0">
              <a:latin typeface="Arial" pitchFamily="34" charset="0"/>
              <a:cs typeface="Arial" pitchFamily="34" charset="0"/>
            </a:endParaRPr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Personnel Accountability Procedures (Capability 3,23)</a:t>
            </a:r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Weather Assessment Activities (Capability 1, 2, 3, 23)</a:t>
            </a:r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Damage Assessment Activities (Capability 25)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573007" y="2510167"/>
            <a:ext cx="1993392" cy="941832"/>
          </a:xfrm>
          <a:prstGeom prst="rightArrow">
            <a:avLst/>
          </a:prstGeom>
          <a:solidFill>
            <a:schemeClr val="accent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867736" y="209725"/>
            <a:ext cx="456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baseline="30000" dirty="0" smtClean="0">
                <a:solidFill>
                  <a:schemeClr val="bg1"/>
                </a:solidFill>
              </a:rPr>
              <a:t>st</a:t>
            </a:r>
            <a:r>
              <a:rPr lang="en-US" b="1" dirty="0" smtClean="0">
                <a:solidFill>
                  <a:schemeClr val="bg1"/>
                </a:solidFill>
              </a:rPr>
              <a:t> QTR FY21 Protection Working Group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8" y="650369"/>
            <a:ext cx="91339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 21 Full Scale Exercise Overview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20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64E6EEB9B08439C4CAF57A8376C4E" ma:contentTypeVersion="4" ma:contentTypeDescription="Create a new document." ma:contentTypeScope="" ma:versionID="c80006d61f072a43fd67767b0c42b13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94058c2a45bc2b97db111a5699d74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EE87DDFF-D288-43B3-9099-279B39DE680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6486FF-65CB-499E-AA83-1D0A1646FE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4D283E-A245-4FC2-8B74-A890E25CA2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D9B490E-0250-4FC5-A478-10AD24AAD525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4564</TotalTime>
  <Words>264</Words>
  <Application>Microsoft Office PowerPoint</Application>
  <PresentationFormat>On-screen Show (4:3)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MSC Theme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 PowerPoint Presentation Template</dc:title>
  <dc:subject>Presentation</dc:subject>
  <dc:creator>Jones, Mark S CTR AMC</dc:creator>
  <cp:lastModifiedBy>Black, Tamilene CIV GARRISON DPTMS</cp:lastModifiedBy>
  <cp:revision>311</cp:revision>
  <cp:lastPrinted>2020-11-12T14:58:08Z</cp:lastPrinted>
  <dcterms:created xsi:type="dcterms:W3CDTF">2017-05-18T14:22:46Z</dcterms:created>
  <dcterms:modified xsi:type="dcterms:W3CDTF">2020-11-19T16:08:15Z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0x01010072264E6EEB9B08439C4CAF57A8376C4E</vt:lpwstr>
  </property>
</Properties>
</file>