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648" userDrawn="1">
          <p15:clr>
            <a:srgbClr val="A4A3A4"/>
          </p15:clr>
        </p15:guide>
        <p15:guide id="2" pos="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5221" autoAdjust="0"/>
    <p:restoredTop sz="94660"/>
  </p:normalViewPr>
  <p:slideViewPr>
    <p:cSldViewPr snapToGrid="0" showGuides="1">
      <p:cViewPr varScale="1">
        <p:scale>
          <a:sx n="78" d="100"/>
          <a:sy n="78" d="100"/>
        </p:scale>
        <p:origin x="-84" y="-216"/>
      </p:cViewPr>
      <p:guideLst>
        <p:guide orient="horz" pos="648"/>
        <p:guide pos="504"/>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3963357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266009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68685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239793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E393C3-8BD7-40E3-A039-AF6DCCB2A27E}"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412055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E393C3-8BD7-40E3-A039-AF6DCCB2A27E}"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9594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E393C3-8BD7-40E3-A039-AF6DCCB2A27E}" type="datetimeFigureOut">
              <a:rPr lang="en-US" smtClean="0"/>
              <a:pPr/>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121082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E393C3-8BD7-40E3-A039-AF6DCCB2A27E}" type="datetimeFigureOut">
              <a:rPr lang="en-US" smtClean="0"/>
              <a:pPr/>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2294933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393C3-8BD7-40E3-A039-AF6DCCB2A27E}" type="datetimeFigureOut">
              <a:rPr lang="en-US" smtClean="0"/>
              <a:pPr/>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46158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393C3-8BD7-40E3-A039-AF6DCCB2A27E}"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33127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393C3-8BD7-40E3-A039-AF6DCCB2A27E}"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816383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E393C3-8BD7-40E3-A039-AF6DCCB2A27E}" type="datetimeFigureOut">
              <a:rPr lang="en-US" smtClean="0"/>
              <a:pPr/>
              <a:t>9/29/2020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9F19E-DFB0-401D-A0BE-2B949C66128D}" type="slidenum">
              <a:rPr lang="en-US" smtClean="0"/>
              <a:pPr/>
              <a:t>‹#›</a:t>
            </a:fld>
            <a:endParaRPr lang="en-US"/>
          </a:p>
        </p:txBody>
      </p:sp>
    </p:spTree>
    <p:extLst>
      <p:ext uri="{BB962C8B-B14F-4D97-AF65-F5344CB8AC3E}">
        <p14:creationId xmlns:p14="http://schemas.microsoft.com/office/powerpoint/2010/main" xmlns="" val="54551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8789822" y="4351033"/>
            <a:ext cx="3402178" cy="2616101"/>
          </a:xfrm>
          <a:prstGeom prst="rect">
            <a:avLst/>
          </a:prstGeom>
          <a:noFill/>
        </p:spPr>
        <p:txBody>
          <a:bodyPr wrap="square" rtlCol="0">
            <a:spAutoFit/>
          </a:bodyPr>
          <a:lstStyle/>
          <a:p>
            <a:r>
              <a:rPr lang="en-US" sz="1600" b="1" u="sng" dirty="0" smtClean="0">
                <a:latin typeface="Arial" panose="020B0604020202020204" pitchFamily="34" charset="0"/>
                <a:cs typeface="Arial" panose="020B0604020202020204" pitchFamily="34" charset="0"/>
              </a:rPr>
              <a:t>POAM: (tent. dates)</a:t>
            </a:r>
          </a:p>
          <a:p>
            <a:r>
              <a:rPr lang="en-US" sz="1100" dirty="0" smtClean="0">
                <a:solidFill>
                  <a:srgbClr val="C00000"/>
                </a:solidFill>
                <a:latin typeface="Arial" panose="020B0604020202020204" pitchFamily="34" charset="0"/>
                <a:cs typeface="Arial" panose="020B0604020202020204" pitchFamily="34" charset="0"/>
              </a:rPr>
              <a:t>X</a:t>
            </a:r>
            <a:r>
              <a:rPr lang="en-US" sz="1100" dirty="0" smtClean="0">
                <a:solidFill>
                  <a:srgbClr val="C00000"/>
                </a:solidFill>
                <a:latin typeface="Arial" panose="020B0604020202020204" pitchFamily="34" charset="0"/>
                <a:cs typeface="Arial" panose="020B0604020202020204" pitchFamily="34" charset="0"/>
              </a:rPr>
              <a:t> Oct </a:t>
            </a:r>
            <a:r>
              <a:rPr lang="en-US" sz="1100" dirty="0" smtClean="0">
                <a:solidFill>
                  <a:srgbClr val="C00000"/>
                </a:solidFill>
                <a:latin typeface="Arial" panose="020B0604020202020204" pitchFamily="34" charset="0"/>
                <a:cs typeface="Arial" panose="020B0604020202020204" pitchFamily="34" charset="0"/>
              </a:rPr>
              <a:t>2020:  Concept &amp; Objectives Meeting</a:t>
            </a:r>
          </a:p>
          <a:p>
            <a:r>
              <a:rPr lang="en-US" sz="1100" dirty="0" smtClean="0">
                <a:solidFill>
                  <a:srgbClr val="C00000"/>
                </a:solidFill>
                <a:latin typeface="Arial" panose="020B0604020202020204" pitchFamily="34" charset="0"/>
                <a:cs typeface="Arial" panose="020B0604020202020204" pitchFamily="34" charset="0"/>
              </a:rPr>
              <a:t>X</a:t>
            </a:r>
            <a:r>
              <a:rPr lang="en-US" sz="1100" dirty="0" smtClean="0">
                <a:solidFill>
                  <a:srgbClr val="C00000"/>
                </a:solidFill>
                <a:latin typeface="Arial" panose="020B0604020202020204" pitchFamily="34" charset="0"/>
                <a:cs typeface="Arial" panose="020B0604020202020204" pitchFamily="34" charset="0"/>
              </a:rPr>
              <a:t> Nov </a:t>
            </a:r>
            <a:r>
              <a:rPr lang="en-US" sz="1100" dirty="0" smtClean="0">
                <a:solidFill>
                  <a:srgbClr val="C00000"/>
                </a:solidFill>
                <a:latin typeface="Arial" panose="020B0604020202020204" pitchFamily="34" charset="0"/>
                <a:cs typeface="Arial" panose="020B0604020202020204" pitchFamily="34" charset="0"/>
              </a:rPr>
              <a:t>2020:  Initial Planning Meeting</a:t>
            </a:r>
          </a:p>
          <a:p>
            <a:r>
              <a:rPr lang="en-US" sz="1100" dirty="0" smtClean="0">
                <a:solidFill>
                  <a:srgbClr val="C00000"/>
                </a:solidFill>
                <a:latin typeface="Arial" panose="020B0604020202020204" pitchFamily="34" charset="0"/>
                <a:cs typeface="Arial" panose="020B0604020202020204" pitchFamily="34" charset="0"/>
              </a:rPr>
              <a:t>X</a:t>
            </a:r>
            <a:r>
              <a:rPr lang="en-US" sz="1100" dirty="0" smtClean="0">
                <a:solidFill>
                  <a:srgbClr val="C00000"/>
                </a:solidFill>
                <a:latin typeface="Arial" panose="020B0604020202020204" pitchFamily="34" charset="0"/>
                <a:cs typeface="Arial" panose="020B0604020202020204" pitchFamily="34" charset="0"/>
              </a:rPr>
              <a:t> Dec </a:t>
            </a:r>
            <a:r>
              <a:rPr lang="en-US" sz="1100" dirty="0" smtClean="0">
                <a:solidFill>
                  <a:srgbClr val="C00000"/>
                </a:solidFill>
                <a:latin typeface="Arial" panose="020B0604020202020204" pitchFamily="34" charset="0"/>
                <a:cs typeface="Arial" panose="020B0604020202020204" pitchFamily="34" charset="0"/>
              </a:rPr>
              <a:t>2021:  Mid-Planning Meeting</a:t>
            </a:r>
          </a:p>
          <a:p>
            <a:r>
              <a:rPr lang="en-US" sz="1100" dirty="0" smtClean="0">
                <a:solidFill>
                  <a:srgbClr val="C00000"/>
                </a:solidFill>
                <a:latin typeface="Arial" panose="020B0604020202020204" pitchFamily="34" charset="0"/>
                <a:cs typeface="Arial" panose="020B0604020202020204" pitchFamily="34" charset="0"/>
              </a:rPr>
              <a:t>X</a:t>
            </a:r>
            <a:r>
              <a:rPr lang="en-US" sz="1100" dirty="0" smtClean="0">
                <a:solidFill>
                  <a:srgbClr val="C00000"/>
                </a:solidFill>
                <a:latin typeface="Arial" panose="020B0604020202020204" pitchFamily="34" charset="0"/>
                <a:cs typeface="Arial" panose="020B0604020202020204" pitchFamily="34" charset="0"/>
              </a:rPr>
              <a:t> Feb </a:t>
            </a:r>
            <a:r>
              <a:rPr lang="en-US" sz="1100" dirty="0" smtClean="0">
                <a:solidFill>
                  <a:srgbClr val="C00000"/>
                </a:solidFill>
                <a:latin typeface="Arial" panose="020B0604020202020204" pitchFamily="34" charset="0"/>
                <a:cs typeface="Arial" panose="020B0604020202020204" pitchFamily="34" charset="0"/>
              </a:rPr>
              <a:t>2021:  Final Planning Meeting</a:t>
            </a:r>
          </a:p>
          <a:p>
            <a:r>
              <a:rPr lang="en-US" sz="1100" dirty="0" smtClean="0">
                <a:solidFill>
                  <a:srgbClr val="C00000"/>
                </a:solidFill>
                <a:latin typeface="Arial" panose="020B0604020202020204" pitchFamily="34" charset="0"/>
                <a:cs typeface="Arial" panose="020B0604020202020204" pitchFamily="34" charset="0"/>
              </a:rPr>
              <a:t>13 Nov 2020:  </a:t>
            </a:r>
            <a:r>
              <a:rPr lang="en-US" sz="1100" dirty="0" smtClean="0">
                <a:solidFill>
                  <a:srgbClr val="C00000"/>
                </a:solidFill>
                <a:latin typeface="Arial" panose="020B0604020202020204" pitchFamily="34" charset="0"/>
                <a:cs typeface="Arial" panose="020B0604020202020204" pitchFamily="34" charset="0"/>
              </a:rPr>
              <a:t>FTE</a:t>
            </a:r>
          </a:p>
          <a:p>
            <a:r>
              <a:rPr lang="en-US" sz="1100" dirty="0" smtClean="0">
                <a:solidFill>
                  <a:srgbClr val="C00000"/>
                </a:solidFill>
                <a:latin typeface="Arial" panose="020B0604020202020204" pitchFamily="34" charset="0"/>
                <a:cs typeface="Arial" panose="020B0604020202020204" pitchFamily="34" charset="0"/>
              </a:rPr>
              <a:t>XX</a:t>
            </a:r>
            <a:r>
              <a:rPr lang="en-US" sz="1100" dirty="0" smtClean="0">
                <a:solidFill>
                  <a:srgbClr val="C00000"/>
                </a:solidFill>
                <a:latin typeface="Arial" panose="020B0604020202020204" pitchFamily="34" charset="0"/>
                <a:cs typeface="Arial" panose="020B0604020202020204" pitchFamily="34" charset="0"/>
              </a:rPr>
              <a:t> </a:t>
            </a:r>
            <a:r>
              <a:rPr lang="en-US" sz="1100" dirty="0" smtClean="0">
                <a:solidFill>
                  <a:srgbClr val="C00000"/>
                </a:solidFill>
                <a:latin typeface="Arial" panose="020B0604020202020204" pitchFamily="34" charset="0"/>
                <a:cs typeface="Arial" panose="020B0604020202020204" pitchFamily="34" charset="0"/>
              </a:rPr>
              <a:t>Ap</a:t>
            </a:r>
            <a:r>
              <a:rPr lang="en-US" sz="1100" dirty="0" smtClean="0">
                <a:solidFill>
                  <a:srgbClr val="C00000"/>
                </a:solidFill>
                <a:latin typeface="Arial" panose="020B0604020202020204" pitchFamily="34" charset="0"/>
                <a:cs typeface="Arial" panose="020B0604020202020204" pitchFamily="34" charset="0"/>
              </a:rPr>
              <a:t>r </a:t>
            </a:r>
            <a:r>
              <a:rPr lang="en-US" sz="1100" dirty="0" smtClean="0">
                <a:solidFill>
                  <a:srgbClr val="C00000"/>
                </a:solidFill>
                <a:latin typeface="Arial" panose="020B0604020202020204" pitchFamily="34" charset="0"/>
                <a:cs typeface="Arial" panose="020B0604020202020204" pitchFamily="34" charset="0"/>
              </a:rPr>
              <a:t>2021:  </a:t>
            </a:r>
            <a:r>
              <a:rPr lang="en-US" sz="1100" dirty="0" smtClean="0">
                <a:solidFill>
                  <a:srgbClr val="C00000"/>
                </a:solidFill>
                <a:latin typeface="Arial" panose="020B0604020202020204" pitchFamily="34" charset="0"/>
                <a:cs typeface="Arial" panose="020B0604020202020204" pitchFamily="34" charset="0"/>
              </a:rPr>
              <a:t>FSE</a:t>
            </a:r>
            <a:endParaRPr lang="en-US" sz="1100" dirty="0" smtClean="0">
              <a:solidFill>
                <a:srgbClr val="C00000"/>
              </a:solidFill>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sz="1600" b="1" u="sng" dirty="0" smtClean="0">
                <a:latin typeface="Arial" panose="020B0604020202020204" pitchFamily="34" charset="0"/>
                <a:cs typeface="Arial" panose="020B0604020202020204" pitchFamily="34" charset="0"/>
              </a:rPr>
              <a:t>Due Outs:</a:t>
            </a:r>
          </a:p>
          <a:p>
            <a:r>
              <a:rPr lang="en-US" sz="1100" dirty="0" smtClean="0">
                <a:latin typeface="Arial" panose="020B0604020202020204" pitchFamily="34" charset="0"/>
                <a:cs typeface="Arial" panose="020B0604020202020204" pitchFamily="34" charset="0"/>
              </a:rPr>
              <a:t>GC FSE Training Guidance</a:t>
            </a:r>
          </a:p>
          <a:p>
            <a:r>
              <a:rPr lang="en-US" sz="1100" dirty="0" smtClean="0">
                <a:latin typeface="Arial" panose="020B0604020202020204" pitchFamily="34" charset="0"/>
                <a:cs typeface="Arial" panose="020B0604020202020204" pitchFamily="34" charset="0"/>
              </a:rPr>
              <a:t>Scenario Identification</a:t>
            </a:r>
          </a:p>
          <a:p>
            <a:r>
              <a:rPr lang="en-US" sz="1100" dirty="0" smtClean="0">
                <a:latin typeface="Arial" panose="020B0604020202020204" pitchFamily="34" charset="0"/>
                <a:cs typeface="Arial" panose="020B0604020202020204" pitchFamily="34" charset="0"/>
              </a:rPr>
              <a:t>Planning Team members</a:t>
            </a:r>
          </a:p>
          <a:p>
            <a:r>
              <a:rPr lang="en-US" sz="1100" dirty="0" smtClean="0">
                <a:latin typeface="Arial" panose="020B0604020202020204" pitchFamily="34" charset="0"/>
                <a:cs typeface="Arial" panose="020B0604020202020204" pitchFamily="34" charset="0"/>
              </a:rPr>
              <a:t>Confirm local community participants</a:t>
            </a:r>
          </a:p>
          <a:p>
            <a:endParaRPr lang="en-US" sz="1100" dirty="0">
              <a:latin typeface="Arial" panose="020B0604020202020204" pitchFamily="34" charset="0"/>
              <a:cs typeface="Arial" panose="020B0604020202020204" pitchFamily="34" charset="0"/>
            </a:endParaRPr>
          </a:p>
        </p:txBody>
      </p:sp>
      <p:sp>
        <p:nvSpPr>
          <p:cNvPr id="2" name="Rectangle 1"/>
          <p:cNvSpPr>
            <a:spLocks noChangeArrowheads="1"/>
          </p:cNvSpPr>
          <p:nvPr/>
        </p:nvSpPr>
        <p:spPr bwMode="auto">
          <a:xfrm>
            <a:off x="0" y="25738"/>
            <a:ext cx="12192000" cy="869469"/>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algn="ctr" fontAlgn="base">
              <a:spcBef>
                <a:spcPct val="0"/>
              </a:spcBef>
              <a:spcAft>
                <a:spcPct val="0"/>
              </a:spcAft>
            </a:pPr>
            <a:r>
              <a:rPr lang="en-US" sz="3600" b="1" dirty="0" smtClean="0">
                <a:latin typeface="Arial" pitchFamily="34" charset="0"/>
                <a:ea typeface="Times New Roman" pitchFamily="18" charset="0"/>
                <a:cs typeface="Arial" pitchFamily="34" charset="0"/>
              </a:rPr>
              <a:t>Fort </a:t>
            </a:r>
            <a:r>
              <a:rPr lang="en-US" sz="3600" b="1" dirty="0" smtClean="0">
                <a:latin typeface="Arial" pitchFamily="34" charset="0"/>
                <a:ea typeface="Times New Roman" pitchFamily="18" charset="0"/>
                <a:cs typeface="Arial" pitchFamily="34" charset="0"/>
              </a:rPr>
              <a:t>Stewart </a:t>
            </a:r>
            <a:r>
              <a:rPr lang="en-US" sz="3600" b="1" dirty="0" smtClean="0">
                <a:latin typeface="Arial" pitchFamily="34" charset="0"/>
                <a:ea typeface="Times New Roman" pitchFamily="18" charset="0"/>
                <a:cs typeface="Arial" pitchFamily="34" charset="0"/>
              </a:rPr>
              <a:t>FY-21 FSE </a:t>
            </a:r>
            <a:r>
              <a:rPr lang="en-US" sz="3600" b="1" dirty="0">
                <a:latin typeface="Arial" pitchFamily="34" charset="0"/>
                <a:ea typeface="Times New Roman" pitchFamily="18" charset="0"/>
                <a:cs typeface="Arial" pitchFamily="34" charset="0"/>
              </a:rPr>
              <a:t>Scenario Design</a:t>
            </a:r>
          </a:p>
          <a:p>
            <a:pPr algn="ctr" fontAlgn="base">
              <a:spcBef>
                <a:spcPct val="0"/>
              </a:spcBef>
              <a:spcAft>
                <a:spcPct val="0"/>
              </a:spcAft>
            </a:pPr>
            <a:r>
              <a:rPr lang="en-US" sz="1600" b="1" dirty="0" smtClean="0">
                <a:latin typeface="Arial" pitchFamily="34" charset="0"/>
                <a:cs typeface="Arial" pitchFamily="34" charset="0"/>
              </a:rPr>
              <a:t>(</a:t>
            </a:r>
            <a:r>
              <a:rPr lang="en-US" sz="1600" b="1" dirty="0" smtClean="0">
                <a:latin typeface="Arial" pitchFamily="34" charset="0"/>
                <a:cs typeface="Arial" pitchFamily="34" charset="0"/>
              </a:rPr>
              <a:t>AT/ HAZMAT Response Event</a:t>
            </a:r>
            <a:r>
              <a:rPr lang="en-US" sz="1600" b="1" dirty="0" smtClean="0">
                <a:latin typeface="Arial" pitchFamily="34" charset="0"/>
                <a:cs typeface="Arial" pitchFamily="34" charset="0"/>
              </a:rPr>
              <a:t>)</a:t>
            </a:r>
            <a:endParaRPr lang="en-US" sz="1600" dirty="0">
              <a:latin typeface="Arial" pitchFamily="34" charset="0"/>
              <a:cs typeface="Arial" pitchFamily="34" charset="0"/>
            </a:endParaRPr>
          </a:p>
        </p:txBody>
      </p:sp>
      <p:cxnSp>
        <p:nvCxnSpPr>
          <p:cNvPr id="4" name="Straight Connector 3"/>
          <p:cNvCxnSpPr/>
          <p:nvPr/>
        </p:nvCxnSpPr>
        <p:spPr>
          <a:xfrm flipH="1">
            <a:off x="8724900" y="846312"/>
            <a:ext cx="7684" cy="571958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86308" y="1757465"/>
            <a:ext cx="8034084" cy="779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06293" y="712541"/>
            <a:ext cx="7872926" cy="892552"/>
          </a:xfrm>
          <a:prstGeom prst="rect">
            <a:avLst/>
          </a:prstGeom>
          <a:noFill/>
        </p:spPr>
        <p:txBody>
          <a:bodyPr wrap="square" rtlCol="0">
            <a:spAutoFit/>
          </a:bodyPr>
          <a:lstStyle/>
          <a:p>
            <a:r>
              <a:rPr lang="en-US" sz="1600" b="1" u="sng" dirty="0" smtClean="0">
                <a:latin typeface="Arial" panose="020B0604020202020204" pitchFamily="34" charset="0"/>
                <a:cs typeface="Arial" panose="020B0604020202020204" pitchFamily="34" charset="0"/>
              </a:rPr>
              <a:t>Proposed Mission Statement:</a:t>
            </a:r>
          </a:p>
          <a:p>
            <a:endParaRPr lang="en-US" sz="800" b="1" u="sng" dirty="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USAG Fort Stewart </a:t>
            </a:r>
            <a:r>
              <a:rPr lang="en-US" sz="1400" dirty="0">
                <a:latin typeface="Arial" panose="020B0604020202020204" pitchFamily="34" charset="0"/>
                <a:cs typeface="Arial" panose="020B0604020202020204" pitchFamily="34" charset="0"/>
              </a:rPr>
              <a:t>conducts a Full Scale Exercise </a:t>
            </a:r>
            <a:r>
              <a:rPr lang="en-US" sz="1400" dirty="0" smtClean="0">
                <a:latin typeface="Arial" panose="020B0604020202020204" pitchFamily="34" charset="0"/>
                <a:cs typeface="Arial" panose="020B0604020202020204" pitchFamily="34" charset="0"/>
              </a:rPr>
              <a:t>on </a:t>
            </a:r>
            <a:r>
              <a:rPr lang="en-US" sz="1400" dirty="0" smtClean="0">
                <a:solidFill>
                  <a:srgbClr val="C00000"/>
                </a:solidFill>
                <a:latin typeface="Arial" panose="020B0604020202020204" pitchFamily="34" charset="0"/>
                <a:cs typeface="Arial" panose="020B0604020202020204" pitchFamily="34" charset="0"/>
              </a:rPr>
              <a:t>XX Apr</a:t>
            </a:r>
            <a:r>
              <a:rPr lang="en-US" sz="1400" dirty="0" smtClean="0">
                <a:solidFill>
                  <a:srgbClr val="C00000"/>
                </a:solidFill>
                <a:latin typeface="Arial" panose="020B0604020202020204" pitchFamily="34" charset="0"/>
                <a:cs typeface="Arial" panose="020B0604020202020204" pitchFamily="34" charset="0"/>
              </a:rPr>
              <a:t> </a:t>
            </a:r>
            <a:r>
              <a:rPr lang="en-US" sz="1400" dirty="0" smtClean="0">
                <a:solidFill>
                  <a:srgbClr val="C00000"/>
                </a:solidFill>
                <a:latin typeface="Arial" panose="020B0604020202020204" pitchFamily="34" charset="0"/>
                <a:cs typeface="Arial" panose="020B0604020202020204" pitchFamily="34" charset="0"/>
              </a:rPr>
              <a:t>2021 </a:t>
            </a:r>
            <a:r>
              <a:rPr lang="en-US" sz="1400" dirty="0">
                <a:latin typeface="Arial" panose="020B0604020202020204" pitchFamily="34" charset="0"/>
                <a:cs typeface="Arial" panose="020B0604020202020204" pitchFamily="34" charset="0"/>
              </a:rPr>
              <a:t>to validate emergency response </a:t>
            </a:r>
            <a:r>
              <a:rPr lang="en-US" sz="1400" dirty="0" smtClean="0">
                <a:latin typeface="Arial" panose="020B0604020202020204" pitchFamily="34" charset="0"/>
                <a:cs typeface="Arial" panose="020B0604020202020204" pitchFamily="34" charset="0"/>
              </a:rPr>
              <a:t>and recovery plans </a:t>
            </a:r>
            <a:r>
              <a:rPr lang="en-US" sz="1400" dirty="0" smtClean="0">
                <a:latin typeface="Arial" panose="020B0604020202020204" pitchFamily="34" charset="0"/>
                <a:cs typeface="Arial" panose="020B0604020202020204" pitchFamily="34" charset="0"/>
              </a:rPr>
              <a:t>IOT</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ensure Mission Assurance.</a:t>
            </a:r>
          </a:p>
        </p:txBody>
      </p:sp>
      <p:sp>
        <p:nvSpPr>
          <p:cNvPr id="8" name="TextBox 7"/>
          <p:cNvSpPr txBox="1"/>
          <p:nvPr/>
        </p:nvSpPr>
        <p:spPr>
          <a:xfrm>
            <a:off x="572179" y="1806233"/>
            <a:ext cx="7872927" cy="3801041"/>
          </a:xfrm>
          <a:prstGeom prst="rect">
            <a:avLst/>
          </a:prstGeom>
          <a:noFill/>
        </p:spPr>
        <p:txBody>
          <a:bodyPr wrap="square" rtlCol="0">
            <a:spAutoFit/>
          </a:bodyPr>
          <a:lstStyle/>
          <a:p>
            <a:r>
              <a:rPr lang="en-US" sz="1600" b="1" u="sng" dirty="0" smtClean="0">
                <a:latin typeface="Arial" panose="020B0604020202020204" pitchFamily="34" charset="0"/>
                <a:cs typeface="Arial" panose="020B0604020202020204" pitchFamily="34" charset="0"/>
              </a:rPr>
              <a:t>Proposed Training </a:t>
            </a:r>
            <a:r>
              <a:rPr lang="en-US" sz="1600" b="1" u="sng" dirty="0">
                <a:latin typeface="Arial" panose="020B0604020202020204" pitchFamily="34" charset="0"/>
                <a:cs typeface="Arial" panose="020B0604020202020204" pitchFamily="34" charset="0"/>
              </a:rPr>
              <a:t>Objectives</a:t>
            </a:r>
            <a:r>
              <a:rPr lang="en-US" sz="1600" b="1" u="sng" dirty="0" smtClean="0">
                <a:latin typeface="Arial" panose="020B0604020202020204" pitchFamily="34" charset="0"/>
                <a:cs typeface="Arial" panose="020B0604020202020204" pitchFamily="34" charset="0"/>
              </a:rPr>
              <a:t>:</a:t>
            </a:r>
          </a:p>
          <a:p>
            <a:endParaRPr lang="en-US" sz="1100" u="sng" dirty="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Objective 1 - Establish and maintain a unified and coordinated operational structure and processes that appropriately integrate all critical stakeholders and supports the execution of Core Capabilities.  </a:t>
            </a:r>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 </a:t>
            </a:r>
          </a:p>
          <a:p>
            <a:r>
              <a:rPr lang="en-US" sz="1100" dirty="0" smtClean="0">
                <a:latin typeface="Arial" panose="020B0604020202020204" pitchFamily="34" charset="0"/>
                <a:cs typeface="Arial" panose="020B0604020202020204" pitchFamily="34" charset="0"/>
              </a:rPr>
              <a:t>Objective 2 - Demonstrate Fort Stewart's ability to deliver coordinated, prompt, reliable, and actionable information to the whole community through the use of clear, consistent, accessible, other appropriate methods to effectively relay information regarding any threat or hazard and, as appropriate, the actions being taken and the assistance being made available</a:t>
            </a:r>
            <a:r>
              <a:rPr lang="en-US" sz="1100" dirty="0" smtClean="0">
                <a:latin typeface="Arial" panose="020B0604020202020204" pitchFamily="34" charset="0"/>
                <a:cs typeface="Arial" panose="020B0604020202020204" pitchFamily="34" charset="0"/>
              </a:rPr>
              <a:t>.</a:t>
            </a:r>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 </a:t>
            </a:r>
          </a:p>
          <a:p>
            <a:r>
              <a:rPr lang="en-US" sz="1100" dirty="0" smtClean="0">
                <a:latin typeface="Arial" panose="020B0604020202020204" pitchFamily="34" charset="0"/>
                <a:cs typeface="Arial" panose="020B0604020202020204" pitchFamily="34" charset="0"/>
              </a:rPr>
              <a:t>Objective 3 - Demonstrate Fort Stewart's ability to integrate (list your key partners) and other MOU/MOA partner command structures, informing decision-making regarding immediate lifesaving and life-sustaining activities to meet basic human needs and stabilize the incident. </a:t>
            </a:r>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 </a:t>
            </a:r>
          </a:p>
          <a:p>
            <a:r>
              <a:rPr lang="en-US" sz="1100" dirty="0" smtClean="0">
                <a:latin typeface="Arial" panose="020B0604020202020204" pitchFamily="34" charset="0"/>
                <a:cs typeface="Arial" panose="020B0604020202020204" pitchFamily="34" charset="0"/>
              </a:rPr>
              <a:t>Objective 4 - Provide and maintain on-scene security and meet the protection needs of the affected population over a geographically dispersed area while eliminating or mitigating the risk of further damage to persons, property, and the environment. </a:t>
            </a:r>
            <a:endParaRPr lang="en-US" sz="1100" dirty="0" smtClean="0">
              <a:latin typeface="Arial" panose="020B0604020202020204" pitchFamily="34" charset="0"/>
              <a:cs typeface="Arial" panose="020B0604020202020204" pitchFamily="34" charset="0"/>
            </a:endParaRPr>
          </a:p>
          <a:p>
            <a:r>
              <a:rPr lang="en-US" sz="1100" dirty="0" smtClean="0">
                <a:latin typeface="Arial" panose="020B0604020202020204" pitchFamily="34" charset="0"/>
                <a:cs typeface="Arial" panose="020B0604020202020204" pitchFamily="34" charset="0"/>
              </a:rPr>
              <a:t> </a:t>
            </a:r>
          </a:p>
          <a:p>
            <a:r>
              <a:rPr lang="en-US" sz="1100" dirty="0" smtClean="0">
                <a:latin typeface="Arial" panose="020B0604020202020204" pitchFamily="34" charset="0"/>
                <a:cs typeface="Arial" panose="020B0604020202020204" pitchFamily="34" charset="0"/>
              </a:rPr>
              <a:t>Objective 5 - Conduct a Recovery Planning Process, engaging the whole community as appropriate in the development of executable strategic, operational, and/or tactical-level approaches to address all core  </a:t>
            </a:r>
          </a:p>
          <a:p>
            <a:r>
              <a:rPr lang="en-US" sz="1100" dirty="0" smtClean="0">
                <a:latin typeface="Arial" panose="020B0604020202020204" pitchFamily="34" charset="0"/>
                <a:cs typeface="Arial" panose="020B0604020202020204" pitchFamily="34" charset="0"/>
              </a:rPr>
              <a:t>capabilities, and integrates socioeconomic, demographic, accessibility, technology, and risk assessment considerations, which will be implemented in accordance with the timeline contained in the plan. </a:t>
            </a:r>
            <a:endParaRPr lang="en-US" sz="1100" dirty="0" smtClean="0">
              <a:latin typeface="Arial" panose="020B0604020202020204" pitchFamily="34" charset="0"/>
              <a:cs typeface="Arial" panose="020B0604020202020204" pitchFamily="34" charset="0"/>
            </a:endParaRPr>
          </a:p>
        </p:txBody>
      </p:sp>
      <p:sp>
        <p:nvSpPr>
          <p:cNvPr id="9" name="TextBox 8"/>
          <p:cNvSpPr txBox="1"/>
          <p:nvPr/>
        </p:nvSpPr>
        <p:spPr>
          <a:xfrm>
            <a:off x="8802065" y="710193"/>
            <a:ext cx="3389935" cy="3600986"/>
          </a:xfrm>
          <a:prstGeom prst="rect">
            <a:avLst/>
          </a:prstGeom>
          <a:noFill/>
        </p:spPr>
        <p:txBody>
          <a:bodyPr wrap="square" rtlCol="0">
            <a:spAutoFit/>
          </a:bodyPr>
          <a:lstStyle/>
          <a:p>
            <a:r>
              <a:rPr lang="en-US" b="1" u="sng" dirty="0">
                <a:latin typeface="Arial" panose="020B0604020202020204" pitchFamily="34" charset="0"/>
                <a:cs typeface="Arial" panose="020B0604020202020204" pitchFamily="34" charset="0"/>
              </a:rPr>
              <a:t>Targeted Core </a:t>
            </a:r>
            <a:r>
              <a:rPr lang="en-US" b="1" u="sng" dirty="0" smtClean="0">
                <a:latin typeface="Arial" panose="020B0604020202020204" pitchFamily="34" charset="0"/>
                <a:cs typeface="Arial" panose="020B0604020202020204" pitchFamily="34" charset="0"/>
              </a:rPr>
              <a:t>Capabilities</a:t>
            </a:r>
            <a:endParaRPr lang="en-US" b="1" u="sng" dirty="0" smtClean="0">
              <a:latin typeface="Arial" panose="020B0604020202020204" pitchFamily="34" charset="0"/>
              <a:cs typeface="Arial" panose="020B0604020202020204" pitchFamily="34" charset="0"/>
            </a:endParaRPr>
          </a:p>
          <a:p>
            <a:r>
              <a:rPr lang="en-US" sz="1000" u="sng" dirty="0" smtClean="0">
                <a:latin typeface="Arial" panose="020B0604020202020204" pitchFamily="34" charset="0"/>
                <a:cs typeface="Arial" panose="020B0604020202020204" pitchFamily="34" charset="0"/>
              </a:rPr>
              <a:t>Required:</a:t>
            </a:r>
            <a:endParaRPr lang="en-US" sz="1000" u="sng"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CC1.     Planning</a:t>
            </a:r>
          </a:p>
          <a:p>
            <a:r>
              <a:rPr lang="en-US" sz="1000" dirty="0" smtClean="0">
                <a:latin typeface="Arial" panose="020B0604020202020204" pitchFamily="34" charset="0"/>
                <a:cs typeface="Arial" panose="020B0604020202020204" pitchFamily="34" charset="0"/>
              </a:rPr>
              <a:t>CC2.     Public Information &amp; Warning</a:t>
            </a:r>
          </a:p>
          <a:p>
            <a:r>
              <a:rPr lang="en-US" sz="1000" dirty="0" smtClean="0">
                <a:latin typeface="Arial" panose="020B0604020202020204" pitchFamily="34" charset="0"/>
                <a:cs typeface="Arial" panose="020B0604020202020204" pitchFamily="34" charset="0"/>
              </a:rPr>
              <a:t>CC3.     Operational Coordination</a:t>
            </a:r>
          </a:p>
          <a:p>
            <a:r>
              <a:rPr lang="en-US" sz="1000" dirty="0" smtClean="0">
                <a:latin typeface="Arial" panose="020B0604020202020204" pitchFamily="34" charset="0"/>
                <a:cs typeface="Arial" panose="020B0604020202020204" pitchFamily="34" charset="0"/>
              </a:rPr>
              <a:t>CC4.     Intelligence and Information Sharing </a:t>
            </a:r>
            <a:endParaRPr lang="en-US" sz="1000" dirty="0" smtClean="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CC13</a:t>
            </a:r>
            <a:r>
              <a:rPr lang="en-US" sz="1000" dirty="0" smtClean="0">
                <a:latin typeface="Arial" panose="020B0604020202020204" pitchFamily="34" charset="0"/>
                <a:cs typeface="Arial" panose="020B0604020202020204" pitchFamily="34" charset="0"/>
              </a:rPr>
              <a:t>.   Threat &amp; Hazard Identification</a:t>
            </a:r>
          </a:p>
          <a:p>
            <a:r>
              <a:rPr lang="en-US" sz="1000" dirty="0" smtClean="0">
                <a:latin typeface="Arial" panose="020B0604020202020204" pitchFamily="34" charset="0"/>
                <a:cs typeface="Arial" panose="020B0604020202020204" pitchFamily="34" charset="0"/>
              </a:rPr>
              <a:t>CC15.   Environmental Response/Health &amp; Safety</a:t>
            </a:r>
          </a:p>
          <a:p>
            <a:r>
              <a:rPr lang="en-US" sz="1000" dirty="0" smtClean="0">
                <a:latin typeface="Arial" panose="020B0604020202020204" pitchFamily="34" charset="0"/>
                <a:cs typeface="Arial" panose="020B0604020202020204" pitchFamily="34" charset="0"/>
              </a:rPr>
              <a:t>CC22.   On-Scene Security, Protection &amp; LE</a:t>
            </a:r>
          </a:p>
          <a:p>
            <a:r>
              <a:rPr lang="en-US" sz="1000" dirty="0" smtClean="0">
                <a:latin typeface="Arial" panose="020B0604020202020204" pitchFamily="34" charset="0"/>
                <a:cs typeface="Arial" panose="020B0604020202020204" pitchFamily="34" charset="0"/>
              </a:rPr>
              <a:t>CC23.   Operational Communications</a:t>
            </a:r>
          </a:p>
          <a:p>
            <a:r>
              <a:rPr lang="en-US" sz="1000" dirty="0" smtClean="0">
                <a:latin typeface="Arial" panose="020B0604020202020204" pitchFamily="34" charset="0"/>
                <a:cs typeface="Arial" panose="020B0604020202020204" pitchFamily="34" charset="0"/>
              </a:rPr>
              <a:t>CC24.   Public Health and Medical Services</a:t>
            </a:r>
          </a:p>
          <a:p>
            <a:r>
              <a:rPr lang="en-US" sz="1000" dirty="0" smtClean="0">
                <a:latin typeface="Arial" panose="020B0604020202020204" pitchFamily="34" charset="0"/>
                <a:cs typeface="Arial" panose="020B0604020202020204" pitchFamily="34" charset="0"/>
              </a:rPr>
              <a:t>CC25.   Situational </a:t>
            </a:r>
            <a:r>
              <a:rPr lang="en-US" sz="1000" dirty="0" smtClean="0">
                <a:latin typeface="Arial" panose="020B0604020202020204" pitchFamily="34" charset="0"/>
                <a:cs typeface="Arial" panose="020B0604020202020204" pitchFamily="34" charset="0"/>
              </a:rPr>
              <a:t>Assessment</a:t>
            </a:r>
          </a:p>
          <a:p>
            <a:endParaRPr lang="en-US" sz="1000" dirty="0" smtClean="0">
              <a:latin typeface="Arial" panose="020B0604020202020204" pitchFamily="34" charset="0"/>
              <a:cs typeface="Arial" panose="020B0604020202020204" pitchFamily="34" charset="0"/>
            </a:endParaRPr>
          </a:p>
          <a:p>
            <a:r>
              <a:rPr lang="en-US" sz="1000" u="sng" dirty="0" smtClean="0">
                <a:latin typeface="Arial" panose="020B0604020202020204" pitchFamily="34" charset="0"/>
                <a:cs typeface="Arial" panose="020B0604020202020204" pitchFamily="34" charset="0"/>
              </a:rPr>
              <a:t>Additional</a:t>
            </a:r>
            <a:r>
              <a:rPr lang="en-US" sz="1000" dirty="0" smtClean="0">
                <a:latin typeface="Arial" panose="020B0604020202020204" pitchFamily="34" charset="0"/>
                <a:cs typeface="Arial" panose="020B0604020202020204" pitchFamily="34" charset="0"/>
              </a:rPr>
              <a:t>:</a:t>
            </a:r>
          </a:p>
          <a:p>
            <a:r>
              <a:rPr lang="en-US" sz="1000" dirty="0" smtClean="0">
                <a:latin typeface="Arial" panose="020B0604020202020204" pitchFamily="34" charset="0"/>
                <a:cs typeface="Arial" panose="020B0604020202020204" pitchFamily="34" charset="0"/>
              </a:rPr>
              <a:t>CC5</a:t>
            </a:r>
            <a:r>
              <a:rPr lang="en-US" sz="1000" dirty="0" smtClean="0">
                <a:latin typeface="Arial" panose="020B0604020202020204" pitchFamily="34" charset="0"/>
                <a:cs typeface="Arial" panose="020B0604020202020204" pitchFamily="34" charset="0"/>
              </a:rPr>
              <a:t>.     </a:t>
            </a:r>
            <a:r>
              <a:rPr lang="en-US" sz="1000" dirty="0" smtClean="0">
                <a:latin typeface="Arial" panose="020B0604020202020204" pitchFamily="34" charset="0"/>
                <a:cs typeface="Arial" panose="020B0604020202020204" pitchFamily="34" charset="0"/>
              </a:rPr>
              <a:t>Screening, Search &amp; </a:t>
            </a:r>
            <a:r>
              <a:rPr lang="en-US" sz="1000" dirty="0" smtClean="0">
                <a:latin typeface="Arial" panose="020B0604020202020204" pitchFamily="34" charset="0"/>
                <a:cs typeface="Arial" panose="020B0604020202020204" pitchFamily="34" charset="0"/>
              </a:rPr>
              <a:t>Detection</a:t>
            </a:r>
          </a:p>
          <a:p>
            <a:r>
              <a:rPr lang="en-US" sz="1000" dirty="0" smtClean="0">
                <a:latin typeface="Arial" panose="020B0604020202020204" pitchFamily="34" charset="0"/>
                <a:cs typeface="Arial" panose="020B0604020202020204" pitchFamily="34" charset="0"/>
              </a:rPr>
              <a:t>CC7.     Access Control &amp; Identity Verification</a:t>
            </a:r>
          </a:p>
          <a:p>
            <a:r>
              <a:rPr lang="en-US" sz="1000" dirty="0" smtClean="0">
                <a:latin typeface="Arial" panose="020B0604020202020204" pitchFamily="34" charset="0"/>
                <a:cs typeface="Arial" panose="020B0604020202020204" pitchFamily="34" charset="0"/>
              </a:rPr>
              <a:t>CC9.     Physical Protective Measures</a:t>
            </a:r>
          </a:p>
          <a:p>
            <a:r>
              <a:rPr lang="en-US" sz="1000" dirty="0" smtClean="0">
                <a:latin typeface="Arial" panose="020B0604020202020204" pitchFamily="34" charset="0"/>
                <a:cs typeface="Arial" panose="020B0604020202020204" pitchFamily="34" charset="0"/>
              </a:rPr>
              <a:t>CC12.   </a:t>
            </a:r>
            <a:r>
              <a:rPr lang="en-US" sz="1000" dirty="0" smtClean="0">
                <a:latin typeface="Arial" panose="020B0604020202020204" pitchFamily="34" charset="0"/>
                <a:cs typeface="Arial" panose="020B0604020202020204" pitchFamily="34" charset="0"/>
              </a:rPr>
              <a:t>Risk &amp; Disaster Assessment</a:t>
            </a:r>
            <a:endParaRPr lang="en-US" sz="1000" dirty="0" smtClean="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CC14.   </a:t>
            </a:r>
            <a:r>
              <a:rPr lang="en-US" sz="1000" dirty="0" smtClean="0">
                <a:latin typeface="Arial" panose="020B0604020202020204" pitchFamily="34" charset="0"/>
                <a:cs typeface="Arial" panose="020B0604020202020204" pitchFamily="34" charset="0"/>
              </a:rPr>
              <a:t>Critical </a:t>
            </a:r>
            <a:r>
              <a:rPr lang="en-US" sz="1000" dirty="0" smtClean="0">
                <a:latin typeface="Arial" panose="020B0604020202020204" pitchFamily="34" charset="0"/>
                <a:cs typeface="Arial" panose="020B0604020202020204" pitchFamily="34" charset="0"/>
              </a:rPr>
              <a:t>Transportation</a:t>
            </a:r>
          </a:p>
          <a:p>
            <a:r>
              <a:rPr lang="en-US" sz="1000" dirty="0" smtClean="0">
                <a:latin typeface="Arial" panose="020B0604020202020204" pitchFamily="34" charset="0"/>
                <a:cs typeface="Arial" panose="020B0604020202020204" pitchFamily="34" charset="0"/>
              </a:rPr>
              <a:t>CC16</a:t>
            </a:r>
            <a:r>
              <a:rPr lang="en-US" sz="1000" dirty="0" smtClean="0">
                <a:latin typeface="Arial" panose="020B0604020202020204" pitchFamily="34" charset="0"/>
                <a:cs typeface="Arial" panose="020B0604020202020204" pitchFamily="34" charset="0"/>
              </a:rPr>
              <a:t>.   Fatality Management Services</a:t>
            </a:r>
          </a:p>
          <a:p>
            <a:r>
              <a:rPr lang="en-US" sz="1000" dirty="0">
                <a:latin typeface="Arial" panose="020B0604020202020204" pitchFamily="34" charset="0"/>
                <a:cs typeface="Arial" panose="020B0604020202020204" pitchFamily="34" charset="0"/>
              </a:rPr>
              <a:t>CC20.   Mass Care Services </a:t>
            </a:r>
          </a:p>
          <a:p>
            <a:r>
              <a:rPr lang="en-US" sz="1000" dirty="0" smtClean="0">
                <a:latin typeface="Arial" panose="020B0604020202020204" pitchFamily="34" charset="0"/>
                <a:cs typeface="Arial" panose="020B0604020202020204" pitchFamily="34" charset="0"/>
              </a:rPr>
              <a:t>CC26</a:t>
            </a:r>
            <a:r>
              <a:rPr lang="en-US" sz="1000" dirty="0">
                <a:latin typeface="Arial" panose="020B0604020202020204" pitchFamily="34" charset="0"/>
                <a:cs typeface="Arial" panose="020B0604020202020204" pitchFamily="34" charset="0"/>
              </a:rPr>
              <a:t>.   Health &amp; Social </a:t>
            </a:r>
            <a:r>
              <a:rPr lang="en-US" sz="1000" dirty="0" smtClean="0">
                <a:latin typeface="Arial" panose="020B0604020202020204" pitchFamily="34" charset="0"/>
                <a:cs typeface="Arial" panose="020B0604020202020204" pitchFamily="34" charset="0"/>
              </a:rPr>
              <a:t>Services</a:t>
            </a:r>
            <a:endParaRPr lang="en-US" sz="1000" dirty="0">
              <a:latin typeface="Arial" panose="020B0604020202020204" pitchFamily="34" charset="0"/>
              <a:cs typeface="Arial" panose="020B0604020202020204" pitchFamily="34" charset="0"/>
            </a:endParaRPr>
          </a:p>
        </p:txBody>
      </p:sp>
      <p:sp>
        <p:nvSpPr>
          <p:cNvPr id="10" name="TextBox 9"/>
          <p:cNvSpPr txBox="1"/>
          <p:nvPr/>
        </p:nvSpPr>
        <p:spPr>
          <a:xfrm>
            <a:off x="584371" y="5694843"/>
            <a:ext cx="7872927" cy="984885"/>
          </a:xfrm>
          <a:prstGeom prst="rect">
            <a:avLst/>
          </a:prstGeom>
          <a:noFill/>
        </p:spPr>
        <p:txBody>
          <a:bodyPr wrap="square" rtlCol="0">
            <a:spAutoFit/>
          </a:bodyPr>
          <a:lstStyle/>
          <a:p>
            <a:r>
              <a:rPr lang="en-US" sz="1600" b="1" u="sng" dirty="0" smtClean="0">
                <a:latin typeface="Arial" panose="020B0604020202020204" pitchFamily="34" charset="0"/>
                <a:cs typeface="Arial" panose="020B0604020202020204" pitchFamily="34" charset="0"/>
              </a:rPr>
              <a:t>Projected Participants:</a:t>
            </a:r>
            <a:endParaRPr lang="en-US" sz="1600" b="1" u="sng" dirty="0">
              <a:latin typeface="Arial" panose="020B0604020202020204" pitchFamily="34" charset="0"/>
              <a:cs typeface="Arial" panose="020B0604020202020204" pitchFamily="34" charset="0"/>
            </a:endParaRPr>
          </a:p>
          <a:p>
            <a:endParaRPr lang="en-US" sz="800" b="1" u="sng" dirty="0">
              <a:latin typeface="Arial" panose="020B0604020202020204" pitchFamily="34" charset="0"/>
              <a:cs typeface="Arial" panose="020B0604020202020204" pitchFamily="34" charset="0"/>
            </a:endParaRPr>
          </a:p>
          <a:p>
            <a:pPr marL="171450" indent="-171450">
              <a:buFont typeface="Courier New" panose="02070309020205020404" pitchFamily="49" charset="0"/>
              <a:buChar char="o"/>
            </a:pPr>
            <a:r>
              <a:rPr lang="en-US" sz="1100" dirty="0" smtClean="0">
                <a:latin typeface="Arial" panose="020B0604020202020204" pitchFamily="34" charset="0"/>
                <a:cs typeface="Arial" panose="020B0604020202020204" pitchFamily="34" charset="0"/>
              </a:rPr>
              <a:t>Garrison Directorates (</a:t>
            </a:r>
            <a:r>
              <a:rPr lang="en-US" sz="1100" dirty="0" smtClean="0">
                <a:solidFill>
                  <a:srgbClr val="C00000"/>
                </a:solidFill>
                <a:latin typeface="Arial" panose="020B0604020202020204" pitchFamily="34" charset="0"/>
                <a:cs typeface="Arial" panose="020B0604020202020204" pitchFamily="34" charset="0"/>
              </a:rPr>
              <a:t>DPTMS, DES, Fire, LE, DHR</a:t>
            </a:r>
            <a:r>
              <a:rPr lang="en-US" sz="1100" dirty="0" smtClean="0">
                <a:solidFill>
                  <a:srgbClr val="C00000"/>
                </a:solidFill>
                <a:latin typeface="Arial" panose="020B0604020202020204" pitchFamily="34" charset="0"/>
                <a:cs typeface="Arial" panose="020B0604020202020204" pitchFamily="34" charset="0"/>
              </a:rPr>
              <a:t>, </a:t>
            </a:r>
            <a:r>
              <a:rPr lang="en-US" sz="1100" dirty="0" smtClean="0">
                <a:solidFill>
                  <a:srgbClr val="C00000"/>
                </a:solidFill>
                <a:latin typeface="Arial" panose="020B0604020202020204" pitchFamily="34" charset="0"/>
                <a:cs typeface="Arial" panose="020B0604020202020204" pitchFamily="34" charset="0"/>
              </a:rPr>
              <a:t>(LRC), DPW, PAO, ACS/DFMWR, DRM, Chaplain, Safety, CPAC, SJA, RMO, Etc.)</a:t>
            </a:r>
          </a:p>
          <a:p>
            <a:pPr marL="171450" indent="-171450">
              <a:buFont typeface="Courier New" panose="02070309020205020404" pitchFamily="49" charset="0"/>
              <a:buChar char="o"/>
            </a:pPr>
            <a:r>
              <a:rPr lang="en-US" sz="1100" dirty="0" smtClean="0">
                <a:latin typeface="Arial" panose="020B0604020202020204" pitchFamily="34" charset="0"/>
                <a:cs typeface="Arial" panose="020B0604020202020204" pitchFamily="34" charset="0"/>
              </a:rPr>
              <a:t>Participating Agencies</a:t>
            </a:r>
            <a:r>
              <a:rPr lang="en-US" sz="1100" dirty="0" smtClean="0">
                <a:latin typeface="Arial" panose="020B0604020202020204" pitchFamily="34" charset="0"/>
                <a:cs typeface="Arial" panose="020B0604020202020204" pitchFamily="34" charset="0"/>
              </a:rPr>
              <a:t>: </a:t>
            </a:r>
            <a:r>
              <a:rPr lang="en-US" sz="1100" dirty="0" smtClean="0"/>
              <a:t>Liberty </a:t>
            </a:r>
            <a:r>
              <a:rPr lang="en-US" sz="1100" dirty="0" smtClean="0"/>
              <a:t>County SRT, </a:t>
            </a:r>
            <a:r>
              <a:rPr lang="en-US" sz="1100" dirty="0" smtClean="0">
                <a:cs typeface="Arial" charset="0"/>
              </a:rPr>
              <a:t>Hinesville </a:t>
            </a:r>
            <a:r>
              <a:rPr lang="en-US" sz="1100" dirty="0" smtClean="0">
                <a:cs typeface="Arial" charset="0"/>
              </a:rPr>
              <a:t>SRT/LCEMA, </a:t>
            </a:r>
            <a:endParaRPr lang="en-US" sz="1100" dirty="0" smtClean="0">
              <a:latin typeface="Arial" panose="020B0604020202020204" pitchFamily="34" charset="0"/>
              <a:cs typeface="Arial" panose="020B0604020202020204" pitchFamily="34" charset="0"/>
            </a:endParaRPr>
          </a:p>
        </p:txBody>
      </p:sp>
      <p:cxnSp>
        <p:nvCxnSpPr>
          <p:cNvPr id="12" name="Straight Connector 11"/>
          <p:cNvCxnSpPr/>
          <p:nvPr/>
        </p:nvCxnSpPr>
        <p:spPr>
          <a:xfrm>
            <a:off x="8700516" y="4357458"/>
            <a:ext cx="3144584" cy="1833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05472" y="5577833"/>
            <a:ext cx="8111808" cy="1829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744776" y="5781100"/>
            <a:ext cx="3144584" cy="1833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94348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76835" y="195107"/>
            <a:ext cx="12192000" cy="607859"/>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algn="ctr" fontAlgn="base">
              <a:spcBef>
                <a:spcPct val="0"/>
              </a:spcBef>
              <a:spcAft>
                <a:spcPct val="0"/>
              </a:spcAft>
            </a:pPr>
            <a:r>
              <a:rPr lang="en-US" sz="2400" b="1" dirty="0" smtClean="0">
                <a:latin typeface="Arial" pitchFamily="34" charset="0"/>
                <a:ea typeface="Times New Roman" pitchFamily="18" charset="0"/>
                <a:cs typeface="Arial" pitchFamily="34" charset="0"/>
              </a:rPr>
              <a:t>Fort </a:t>
            </a:r>
            <a:r>
              <a:rPr lang="en-US" sz="2400" b="1" dirty="0" smtClean="0">
                <a:latin typeface="Arial" pitchFamily="34" charset="0"/>
                <a:ea typeface="Times New Roman" pitchFamily="18" charset="0"/>
                <a:cs typeface="Arial" pitchFamily="34" charset="0"/>
              </a:rPr>
              <a:t>Stewart </a:t>
            </a:r>
            <a:r>
              <a:rPr lang="en-US" sz="2400" b="1" dirty="0" smtClean="0">
                <a:latin typeface="Arial" pitchFamily="34" charset="0"/>
                <a:ea typeface="Times New Roman" pitchFamily="18" charset="0"/>
                <a:cs typeface="Arial" pitchFamily="34" charset="0"/>
              </a:rPr>
              <a:t>FSE </a:t>
            </a:r>
            <a:r>
              <a:rPr lang="en-US" sz="2400" b="1" dirty="0">
                <a:latin typeface="Arial" pitchFamily="34" charset="0"/>
                <a:ea typeface="Times New Roman" pitchFamily="18" charset="0"/>
                <a:cs typeface="Arial" pitchFamily="34" charset="0"/>
              </a:rPr>
              <a:t>Scenario Design</a:t>
            </a:r>
          </a:p>
          <a:p>
            <a:pPr algn="ctr" fontAlgn="base">
              <a:spcBef>
                <a:spcPct val="0"/>
              </a:spcBef>
              <a:spcAft>
                <a:spcPct val="0"/>
              </a:spcAft>
            </a:pPr>
            <a:r>
              <a:rPr lang="en-US" sz="1100" b="1" dirty="0" smtClean="0">
                <a:latin typeface="Arial" pitchFamily="34" charset="0"/>
                <a:cs typeface="Arial" pitchFamily="34" charset="0"/>
              </a:rPr>
              <a:t>(Active Shooter </a:t>
            </a:r>
            <a:r>
              <a:rPr lang="en-US" sz="1100" b="1" dirty="0" smtClean="0">
                <a:latin typeface="Arial" pitchFamily="34" charset="0"/>
                <a:cs typeface="Arial" pitchFamily="34" charset="0"/>
              </a:rPr>
              <a:t>Incident)</a:t>
            </a:r>
            <a:endParaRPr lang="en-US" sz="1100" dirty="0">
              <a:latin typeface="Arial" pitchFamily="34" charset="0"/>
              <a:cs typeface="Arial" pitchFamily="34" charset="0"/>
            </a:endParaRPr>
          </a:p>
        </p:txBody>
      </p:sp>
      <p:sp>
        <p:nvSpPr>
          <p:cNvPr id="3" name="TextBox 2"/>
          <p:cNvSpPr txBox="1"/>
          <p:nvPr/>
        </p:nvSpPr>
        <p:spPr>
          <a:xfrm>
            <a:off x="693592" y="1028700"/>
            <a:ext cx="11155507" cy="4595169"/>
          </a:xfrm>
          <a:prstGeom prst="rect">
            <a:avLst/>
          </a:prstGeom>
          <a:noFill/>
        </p:spPr>
        <p:txBody>
          <a:bodyPr wrap="square" rtlCol="0">
            <a:spAutoFit/>
          </a:bodyPr>
          <a:lstStyle/>
          <a:p>
            <a:r>
              <a:rPr lang="en-US" sz="1600" b="1" u="sng" dirty="0" smtClean="0">
                <a:latin typeface="Arial" pitchFamily="34" charset="0"/>
                <a:cs typeface="Arial" pitchFamily="34" charset="0"/>
              </a:rPr>
              <a:t>Scenario/Sequence of Events:</a:t>
            </a:r>
            <a:r>
              <a:rPr lang="en-US" sz="1600" dirty="0" smtClean="0">
                <a:latin typeface="Arial" pitchFamily="34" charset="0"/>
                <a:cs typeface="Arial" pitchFamily="34" charset="0"/>
              </a:rPr>
              <a:t>  </a:t>
            </a:r>
          </a:p>
          <a:p>
            <a:endParaRPr lang="en-US" sz="1600" dirty="0" smtClean="0">
              <a:latin typeface="Arial" pitchFamily="34" charset="0"/>
              <a:cs typeface="Arial" pitchFamily="34" charset="0"/>
            </a:endParaRPr>
          </a:p>
          <a:p>
            <a:pPr>
              <a:lnSpc>
                <a:spcPct val="107000"/>
              </a:lnSpc>
            </a:pPr>
            <a:r>
              <a:rPr lang="en-US" sz="1600" dirty="0" smtClean="0">
                <a:latin typeface="Arial" pitchFamily="34" charset="0"/>
                <a:cs typeface="Arial" pitchFamily="34" charset="0"/>
              </a:rPr>
              <a:t>(1.) </a:t>
            </a:r>
            <a:r>
              <a:rPr lang="en-US" sz="1600" u="sng" dirty="0" smtClean="0">
                <a:solidFill>
                  <a:srgbClr val="000000"/>
                </a:solidFill>
                <a:latin typeface="Arial"/>
              </a:rPr>
              <a:t>Active shooter </a:t>
            </a:r>
            <a:r>
              <a:rPr lang="en-US" sz="1600" dirty="0" smtClean="0">
                <a:solidFill>
                  <a:srgbClr val="000000"/>
                </a:solidFill>
                <a:latin typeface="Arial"/>
              </a:rPr>
              <a:t>– While arguing on phone with his spouse, a Ft. Stewart Service Member (SM)  driving his POV runs </a:t>
            </a:r>
            <a:r>
              <a:rPr lang="en-US" sz="1600" dirty="0" smtClean="0">
                <a:solidFill>
                  <a:srgbClr val="000000"/>
                </a:solidFill>
                <a:latin typeface="Arial"/>
              </a:rPr>
              <a:t>the gate en-route to </a:t>
            </a:r>
            <a:r>
              <a:rPr lang="en-US" sz="1600" dirty="0" smtClean="0">
                <a:solidFill>
                  <a:srgbClr val="000000"/>
                </a:solidFill>
                <a:latin typeface="Arial"/>
              </a:rPr>
              <a:t>on-post </a:t>
            </a:r>
            <a:r>
              <a:rPr lang="en-US" sz="1600" dirty="0" smtClean="0">
                <a:solidFill>
                  <a:srgbClr val="000000"/>
                </a:solidFill>
                <a:latin typeface="Arial"/>
              </a:rPr>
              <a:t>residence, barricades them in, and takes the spouse hostage. </a:t>
            </a:r>
            <a:r>
              <a:rPr lang="en-US" sz="1600" dirty="0" smtClean="0">
                <a:solidFill>
                  <a:srgbClr val="000000"/>
                </a:solidFill>
                <a:latin typeface="Arial"/>
              </a:rPr>
              <a:t> After the SM shoots </a:t>
            </a:r>
            <a:r>
              <a:rPr lang="en-US" sz="1600" dirty="0" smtClean="0">
                <a:solidFill>
                  <a:srgbClr val="000000"/>
                </a:solidFill>
                <a:latin typeface="Arial"/>
              </a:rPr>
              <a:t>and wounds </a:t>
            </a:r>
            <a:r>
              <a:rPr lang="en-US" sz="1600" dirty="0" smtClean="0">
                <a:solidFill>
                  <a:srgbClr val="000000"/>
                </a:solidFill>
                <a:latin typeface="Arial"/>
              </a:rPr>
              <a:t>his spouse, </a:t>
            </a:r>
            <a:r>
              <a:rPr lang="en-US" sz="1600" dirty="0" smtClean="0">
                <a:solidFill>
                  <a:srgbClr val="000000"/>
                </a:solidFill>
                <a:latin typeface="Arial"/>
              </a:rPr>
              <a:t>DES executes MOA w/Liberty Co. SRT. </a:t>
            </a:r>
            <a:r>
              <a:rPr lang="en-US" sz="1600" dirty="0" smtClean="0">
                <a:solidFill>
                  <a:srgbClr val="000000"/>
                </a:solidFill>
                <a:latin typeface="Arial"/>
              </a:rPr>
              <a:t> DES </a:t>
            </a:r>
            <a:r>
              <a:rPr lang="en-US" sz="1600" dirty="0" smtClean="0">
                <a:solidFill>
                  <a:srgbClr val="000000"/>
                </a:solidFill>
                <a:latin typeface="Arial"/>
              </a:rPr>
              <a:t>establishes an </a:t>
            </a:r>
            <a:r>
              <a:rPr lang="en-US" sz="1600" dirty="0" smtClean="0">
                <a:solidFill>
                  <a:srgbClr val="000000"/>
                </a:solidFill>
                <a:latin typeface="Arial"/>
              </a:rPr>
              <a:t>IPC, </a:t>
            </a:r>
            <a:r>
              <a:rPr lang="en-US" sz="1600" dirty="0" smtClean="0">
                <a:solidFill>
                  <a:srgbClr val="000000"/>
                </a:solidFill>
                <a:latin typeface="Arial"/>
              </a:rPr>
              <a:t>which activates the EOC.  </a:t>
            </a:r>
            <a:endParaRPr lang="en-US" sz="1200" dirty="0" smtClean="0">
              <a:ea typeface="Calibri"/>
              <a:cs typeface="Times New Roman"/>
            </a:endParaRPr>
          </a:p>
          <a:p>
            <a:endParaRPr lang="en-US" sz="1600" dirty="0" smtClean="0">
              <a:latin typeface="Arial" pitchFamily="34" charset="0"/>
              <a:cs typeface="Arial" pitchFamily="34" charset="0"/>
            </a:endParaRPr>
          </a:p>
          <a:p>
            <a:pPr>
              <a:lnSpc>
                <a:spcPct val="107000"/>
              </a:lnSpc>
              <a:spcBef>
                <a:spcPts val="600"/>
              </a:spcBef>
            </a:pPr>
            <a:r>
              <a:rPr lang="en-US" sz="1600" dirty="0" smtClean="0">
                <a:latin typeface="Arial" pitchFamily="34" charset="0"/>
                <a:cs typeface="Arial" pitchFamily="34" charset="0"/>
              </a:rPr>
              <a:t>(2</a:t>
            </a:r>
            <a:r>
              <a:rPr lang="en-US" sz="1600" dirty="0" smtClean="0">
                <a:latin typeface="Arial" pitchFamily="34" charset="0"/>
                <a:cs typeface="Arial" pitchFamily="34" charset="0"/>
              </a:rPr>
              <a:t>.) </a:t>
            </a:r>
            <a:r>
              <a:rPr lang="en-US" sz="1600" u="sng" dirty="0" smtClean="0">
                <a:solidFill>
                  <a:srgbClr val="000000"/>
                </a:solidFill>
                <a:latin typeface="Arial"/>
                <a:cs typeface="Times New Roman"/>
              </a:rPr>
              <a:t>HAAF</a:t>
            </a:r>
            <a:r>
              <a:rPr lang="en-US" sz="1600" dirty="0" smtClean="0">
                <a:solidFill>
                  <a:srgbClr val="000000"/>
                </a:solidFill>
                <a:latin typeface="Arial"/>
                <a:cs typeface="Times New Roman"/>
              </a:rPr>
              <a:t> - Upon landing, an </a:t>
            </a:r>
            <a:r>
              <a:rPr lang="en-US" sz="1600" dirty="0" smtClean="0">
                <a:solidFill>
                  <a:srgbClr val="000000"/>
                </a:solidFill>
                <a:latin typeface="Arial"/>
                <a:cs typeface="Times New Roman"/>
              </a:rPr>
              <a:t>inbound aircraft </a:t>
            </a:r>
            <a:r>
              <a:rPr lang="en-US" sz="1600" dirty="0" smtClean="0">
                <a:solidFill>
                  <a:srgbClr val="000000"/>
                </a:solidFill>
                <a:latin typeface="Arial"/>
                <a:cs typeface="Times New Roman"/>
              </a:rPr>
              <a:t>clips the large fuel holding tanks on the POL </a:t>
            </a:r>
            <a:r>
              <a:rPr lang="en-US" sz="1600" dirty="0" smtClean="0">
                <a:solidFill>
                  <a:srgbClr val="000000"/>
                </a:solidFill>
                <a:latin typeface="Arial"/>
                <a:cs typeface="Times New Roman"/>
              </a:rPr>
              <a:t>island</a:t>
            </a:r>
            <a:r>
              <a:rPr lang="en-US" sz="1600" dirty="0" smtClean="0">
                <a:solidFill>
                  <a:srgbClr val="000000"/>
                </a:solidFill>
                <a:latin typeface="Arial"/>
                <a:cs typeface="Times New Roman"/>
              </a:rPr>
              <a:t>, causing a major fuel spill.  </a:t>
            </a:r>
            <a:r>
              <a:rPr lang="en-US" sz="1600" dirty="0" smtClean="0">
                <a:solidFill>
                  <a:srgbClr val="000000"/>
                </a:solidFill>
                <a:latin typeface="Arial"/>
                <a:cs typeface="Times New Roman"/>
              </a:rPr>
              <a:t>The incident </a:t>
            </a:r>
            <a:r>
              <a:rPr lang="en-US" sz="1600" dirty="0" smtClean="0">
                <a:solidFill>
                  <a:srgbClr val="000000"/>
                </a:solidFill>
                <a:latin typeface="Arial"/>
                <a:cs typeface="Times New Roman"/>
              </a:rPr>
              <a:t>requires COCO fuel personnel </a:t>
            </a:r>
            <a:r>
              <a:rPr lang="en-US" sz="1600" dirty="0" smtClean="0">
                <a:solidFill>
                  <a:srgbClr val="000000"/>
                </a:solidFill>
                <a:latin typeface="Arial"/>
                <a:cs typeface="Times New Roman"/>
              </a:rPr>
              <a:t>support, </a:t>
            </a:r>
            <a:r>
              <a:rPr lang="en-US" sz="1600" dirty="0" smtClean="0">
                <a:solidFill>
                  <a:srgbClr val="000000"/>
                </a:solidFill>
                <a:latin typeface="Arial"/>
                <a:cs typeface="Times New Roman"/>
              </a:rPr>
              <a:t>with a large supporting cast. </a:t>
            </a:r>
            <a:endParaRPr lang="en-US" sz="1200" dirty="0" smtClean="0">
              <a:ea typeface="Calibri"/>
              <a:cs typeface="Times New Roman"/>
            </a:endParaRPr>
          </a:p>
          <a:p>
            <a:endParaRPr lang="en-US" sz="1600" b="1" u="sng" dirty="0">
              <a:latin typeface="Arial" pitchFamily="34" charset="0"/>
              <a:cs typeface="Arial" pitchFamily="34" charset="0"/>
            </a:endParaRPr>
          </a:p>
          <a:p>
            <a:pPr marL="171450" lvl="0" indent="-171450">
              <a:spcBef>
                <a:spcPts val="600"/>
              </a:spcBef>
            </a:pPr>
            <a:r>
              <a:rPr lang="en-US" sz="1600" b="1" u="sng" dirty="0" smtClean="0">
                <a:latin typeface="Arial" pitchFamily="34" charset="0"/>
                <a:cs typeface="Arial" pitchFamily="34" charset="0"/>
              </a:rPr>
              <a:t>Expected Response </a:t>
            </a:r>
            <a:r>
              <a:rPr lang="en-US" sz="1600" b="1" u="sng" dirty="0" smtClean="0">
                <a:latin typeface="Arial" pitchFamily="34" charset="0"/>
                <a:cs typeface="Arial" pitchFamily="34" charset="0"/>
              </a:rPr>
              <a:t>Activities</a:t>
            </a:r>
            <a:r>
              <a:rPr lang="en-US" sz="1600" b="1" dirty="0" smtClean="0">
                <a:latin typeface="Arial" pitchFamily="34" charset="0"/>
                <a:cs typeface="Arial" pitchFamily="34" charset="0"/>
              </a:rPr>
              <a:t>: </a:t>
            </a:r>
            <a:r>
              <a:rPr lang="en-US" sz="1600" dirty="0" smtClean="0">
                <a:solidFill>
                  <a:srgbClr val="000000"/>
                </a:solidFill>
                <a:latin typeface="Arial"/>
                <a:cs typeface="Times New Roman"/>
              </a:rPr>
              <a:t>DES Response, ACP lockdown/shutdown, scene security, hostage mitigation/negotiation, </a:t>
            </a:r>
            <a:r>
              <a:rPr lang="en-US" sz="1600" dirty="0" smtClean="0">
                <a:solidFill>
                  <a:srgbClr val="000000"/>
                </a:solidFill>
                <a:latin typeface="Arial"/>
                <a:cs typeface="Times New Roman"/>
              </a:rPr>
              <a:t>MOA </a:t>
            </a:r>
            <a:r>
              <a:rPr lang="en-US" sz="1600" dirty="0" smtClean="0">
                <a:solidFill>
                  <a:srgbClr val="000000"/>
                </a:solidFill>
                <a:latin typeface="Arial"/>
                <a:cs typeface="Times New Roman"/>
              </a:rPr>
              <a:t>execution and coordination w/external mission partners</a:t>
            </a:r>
          </a:p>
          <a:p>
            <a:pPr marL="171450" lvl="0" indent="-171450">
              <a:spcBef>
                <a:spcPts val="600"/>
              </a:spcBef>
            </a:pPr>
            <a:r>
              <a:rPr lang="en-US" sz="1600" dirty="0" smtClean="0">
                <a:solidFill>
                  <a:srgbClr val="000000"/>
                </a:solidFill>
                <a:latin typeface="Arial"/>
                <a:cs typeface="Times New Roman"/>
              </a:rPr>
              <a:t>Airfield Ops response, fuel spill containment, contractor response</a:t>
            </a:r>
          </a:p>
          <a:p>
            <a:endParaRPr lang="en-US" sz="1600" dirty="0" smtClean="0">
              <a:latin typeface="Arial" pitchFamily="34" charset="0"/>
              <a:cs typeface="Arial" pitchFamily="34" charset="0"/>
            </a:endParaRPr>
          </a:p>
          <a:p>
            <a:pPr marL="342900" indent="-342900"/>
            <a:endParaRPr lang="en-US" sz="1600" dirty="0" smtClean="0">
              <a:latin typeface="Arial" pitchFamily="34" charset="0"/>
              <a:cs typeface="Arial" pitchFamily="34" charset="0"/>
            </a:endParaRPr>
          </a:p>
          <a:p>
            <a:r>
              <a:rPr lang="en-US" sz="1600" b="1" u="sng" dirty="0" smtClean="0">
                <a:latin typeface="Arial" pitchFamily="34" charset="0"/>
                <a:cs typeface="Arial" pitchFamily="34" charset="0"/>
              </a:rPr>
              <a:t>Operational Risk (Exercise Risk to Mission Assurance):</a:t>
            </a:r>
          </a:p>
          <a:p>
            <a:endParaRPr lang="en-US" sz="1600" b="1" u="sng" dirty="0" smtClean="0">
              <a:latin typeface="Arial" pitchFamily="34" charset="0"/>
              <a:cs typeface="Arial" pitchFamily="34" charset="0"/>
            </a:endParaRPr>
          </a:p>
          <a:p>
            <a:r>
              <a:rPr lang="en-US" sz="1600" b="1" u="sng" dirty="0" smtClean="0">
                <a:latin typeface="Arial" pitchFamily="34" charset="0"/>
                <a:cs typeface="Arial" pitchFamily="34" charset="0"/>
              </a:rPr>
              <a:t>Environmental Risk:</a:t>
            </a:r>
            <a:endParaRPr lang="en-US" sz="1600" dirty="0" smtClean="0">
              <a:latin typeface="Arial" pitchFamily="34" charset="0"/>
              <a:cs typeface="Arial" pitchFamily="34" charset="0"/>
            </a:endParaRPr>
          </a:p>
        </p:txBody>
      </p:sp>
    </p:spTree>
    <p:extLst>
      <p:ext uri="{BB962C8B-B14F-4D97-AF65-F5344CB8AC3E}">
        <p14:creationId xmlns:p14="http://schemas.microsoft.com/office/powerpoint/2010/main" xmlns="" val="1117621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1124</TotalTime>
  <Words>461</Words>
  <Application>Microsoft Office PowerPoint</Application>
  <PresentationFormat>Custom</PresentationFormat>
  <Paragraphs>71</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United States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MHouston</dc:creator>
  <cp:lastModifiedBy>Justin Martin</cp:lastModifiedBy>
  <cp:revision>60</cp:revision>
  <dcterms:created xsi:type="dcterms:W3CDTF">2018-11-06T09:55:30Z</dcterms:created>
  <dcterms:modified xsi:type="dcterms:W3CDTF">2020-09-29T17:19:26Z</dcterms:modified>
</cp:coreProperties>
</file>