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26" r:id="rId2"/>
  </p:sldMasterIdLst>
  <p:notesMasterIdLst>
    <p:notesMasterId r:id="rId9"/>
  </p:notesMasterIdLst>
  <p:handoutMasterIdLst>
    <p:handoutMasterId r:id="rId10"/>
  </p:handoutMasterIdLst>
  <p:sldIdLst>
    <p:sldId id="354" r:id="rId3"/>
    <p:sldId id="376" r:id="rId4"/>
    <p:sldId id="264" r:id="rId5"/>
    <p:sldId id="377" r:id="rId6"/>
    <p:sldId id="378" r:id="rId7"/>
    <p:sldId id="379"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638" autoAdjust="0"/>
    <p:restoredTop sz="94660"/>
  </p:normalViewPr>
  <p:slideViewPr>
    <p:cSldViewPr snapToGrid="0">
      <p:cViewPr varScale="1">
        <p:scale>
          <a:sx n="84" d="100"/>
          <a:sy n="84" d="100"/>
        </p:scale>
        <p:origin x="-210" y="-78"/>
      </p:cViewPr>
      <p:guideLst>
        <p:guide orient="horz" pos="2160"/>
        <p:guide pos="2880"/>
      </p:guideLst>
    </p:cSldViewPr>
  </p:slideViewPr>
  <p:notesTextViewPr>
    <p:cViewPr>
      <p:scale>
        <a:sx n="1" d="1"/>
        <a:sy n="1" d="1"/>
      </p:scale>
      <p:origin x="0" y="0"/>
    </p:cViewPr>
  </p:notesTextViewPr>
  <p:notesViewPr>
    <p:cSldViewPr snapToGrid="0">
      <p:cViewPr>
        <p:scale>
          <a:sx n="200" d="100"/>
          <a:sy n="200" d="100"/>
        </p:scale>
        <p:origin x="-228" y="-56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823" cy="465878"/>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8079" y="0"/>
            <a:ext cx="3043823" cy="465878"/>
          </a:xfrm>
          <a:prstGeom prst="rect">
            <a:avLst/>
          </a:prstGeom>
        </p:spPr>
        <p:txBody>
          <a:bodyPr vert="horz" lIns="91577" tIns="45789" rIns="91577" bIns="45789" rtlCol="0"/>
          <a:lstStyle>
            <a:lvl1pPr algn="r">
              <a:defRPr sz="1200"/>
            </a:lvl1pPr>
          </a:lstStyle>
          <a:p>
            <a:fld id="{352BB13C-C126-4A65-96B8-3A15BCBB1B22}" type="datetimeFigureOut">
              <a:rPr lang="en-US" smtClean="0"/>
              <a:pPr/>
              <a:t>10/21/2020</a:t>
            </a:fld>
            <a:endParaRPr lang="en-US"/>
          </a:p>
        </p:txBody>
      </p:sp>
      <p:sp>
        <p:nvSpPr>
          <p:cNvPr id="4" name="Footer Placeholder 3"/>
          <p:cNvSpPr>
            <a:spLocks noGrp="1"/>
          </p:cNvSpPr>
          <p:nvPr>
            <p:ph type="ftr" sz="quarter" idx="2"/>
          </p:nvPr>
        </p:nvSpPr>
        <p:spPr>
          <a:xfrm>
            <a:off x="1" y="8843224"/>
            <a:ext cx="3043823" cy="465876"/>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8079" y="8843224"/>
            <a:ext cx="3043823" cy="465876"/>
          </a:xfrm>
          <a:prstGeom prst="rect">
            <a:avLst/>
          </a:prstGeom>
        </p:spPr>
        <p:txBody>
          <a:bodyPr vert="horz" lIns="91577" tIns="45789" rIns="91577" bIns="45789" rtlCol="0" anchor="b"/>
          <a:lstStyle>
            <a:lvl1pPr algn="r">
              <a:defRPr sz="1200"/>
            </a:lvl1pPr>
          </a:lstStyle>
          <a:p>
            <a:fld id="{64CAB439-D12C-4E95-BEDD-DB921D584F7A}" type="slidenum">
              <a:rPr lang="en-US" smtClean="0"/>
              <a:pPr/>
              <a:t>‹#›</a:t>
            </a:fld>
            <a:endParaRPr lang="en-US"/>
          </a:p>
        </p:txBody>
      </p:sp>
    </p:spTree>
    <p:extLst>
      <p:ext uri="{BB962C8B-B14F-4D97-AF65-F5344CB8AC3E}">
        <p14:creationId xmlns:p14="http://schemas.microsoft.com/office/powerpoint/2010/main" xmlns="" val="3679110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1"/>
            <a:ext cx="3043343" cy="467071"/>
          </a:xfrm>
          <a:prstGeom prst="rect">
            <a:avLst/>
          </a:prstGeom>
        </p:spPr>
        <p:txBody>
          <a:bodyPr vert="horz" lIns="93317" tIns="46659" rIns="93317" bIns="46659" rtlCol="0"/>
          <a:lstStyle>
            <a:lvl1pPr algn="r">
              <a:defRPr sz="1200"/>
            </a:lvl1pPr>
          </a:lstStyle>
          <a:p>
            <a:fld id="{FAE28CD4-B46F-4740-A1F0-4158116A0CD7}" type="datetimeFigureOut">
              <a:rPr lang="en-US" smtClean="0"/>
              <a:pPr/>
              <a:t>10/21/2020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3317" tIns="46659" rIns="93317" bIns="4665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14D99428-EB41-4402-96AF-61B72072562D}" type="slidenum">
              <a:rPr lang="en-US" smtClean="0"/>
              <a:pPr/>
              <a:t>‹#›</a:t>
            </a:fld>
            <a:endParaRPr lang="en-US"/>
          </a:p>
        </p:txBody>
      </p:sp>
    </p:spTree>
    <p:extLst>
      <p:ext uri="{BB962C8B-B14F-4D97-AF65-F5344CB8AC3E}">
        <p14:creationId xmlns:p14="http://schemas.microsoft.com/office/powerpoint/2010/main" xmlns="" val="331225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pPr/>
              <a:t>1</a:t>
            </a:fld>
            <a:endParaRPr lang="en-US" dirty="0"/>
          </a:p>
        </p:txBody>
      </p:sp>
    </p:spTree>
    <p:extLst>
      <p:ext uri="{BB962C8B-B14F-4D97-AF65-F5344CB8AC3E}">
        <p14:creationId xmlns:p14="http://schemas.microsoft.com/office/powerpoint/2010/main" xmlns="" val="395020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Ref idx="1003">
        <a:schemeClr val="bg1"/>
      </p:bgRef>
    </p:bg>
    <p:spTree>
      <p:nvGrpSpPr>
        <p:cNvPr id="1" name=""/>
        <p:cNvGrpSpPr/>
        <p:nvPr/>
      </p:nvGrpSpPr>
      <p:grpSpPr>
        <a:xfrm>
          <a:off x="0" y="0"/>
          <a:ext cx="0" cy="0"/>
          <a:chOff x="0" y="0"/>
          <a:chExt cx="0" cy="0"/>
        </a:xfrm>
      </p:grpSpPr>
      <p:sp>
        <p:nvSpPr>
          <p:cNvPr id="11" name="Classification Lower"/>
          <p:cNvSpPr txBox="1">
            <a:spLocks/>
          </p:cNvSpPr>
          <p:nvPr userDrawn="1"/>
        </p:nvSpPr>
        <p:spPr>
          <a:xfrm>
            <a:off x="0" y="6724794"/>
            <a:ext cx="8515350" cy="103875"/>
          </a:xfrm>
          <a:prstGeom prst="rect">
            <a:avLst/>
          </a:prstGeom>
        </p:spPr>
        <p:txBody>
          <a:bodyPr vert="horz" wrap="square" lIns="6858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75" b="1" dirty="0" smtClean="0">
                <a:solidFill>
                  <a:prstClr val="black"/>
                </a:solidFill>
              </a:rPr>
              <a:t>UNCLASSIFIED//FOUO</a:t>
            </a:r>
            <a:endParaRPr lang="en-US" sz="675" b="1" dirty="0">
              <a:solidFill>
                <a:prstClr val="black"/>
              </a:solidFill>
            </a:endParaRPr>
          </a:p>
        </p:txBody>
      </p:sp>
      <p:sp>
        <p:nvSpPr>
          <p:cNvPr id="12" name="Classification Top"/>
          <p:cNvSpPr txBox="1">
            <a:spLocks/>
          </p:cNvSpPr>
          <p:nvPr userDrawn="1"/>
        </p:nvSpPr>
        <p:spPr>
          <a:xfrm>
            <a:off x="781050" y="4"/>
            <a:ext cx="7886700" cy="103875"/>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b="1" dirty="0" smtClean="0">
                <a:solidFill>
                  <a:prstClr val="white"/>
                </a:solidFill>
              </a:rPr>
              <a:t>UNCLASSIFIED//FOUO</a:t>
            </a:r>
            <a:endParaRPr lang="en-US" sz="675" b="1" dirty="0">
              <a:solidFill>
                <a:prstClr val="white"/>
              </a:solidFill>
            </a:endParaRPr>
          </a:p>
        </p:txBody>
      </p:sp>
      <p:sp>
        <p:nvSpPr>
          <p:cNvPr id="9" name="TextBox 8"/>
          <p:cNvSpPr txBox="1"/>
          <p:nvPr userDrawn="1"/>
        </p:nvSpPr>
        <p:spPr>
          <a:xfrm>
            <a:off x="1983982" y="3807063"/>
            <a:ext cx="4963885" cy="1200329"/>
          </a:xfrm>
          <a:prstGeom prst="rect">
            <a:avLst/>
          </a:prstGeom>
          <a:noFill/>
        </p:spPr>
        <p:txBody>
          <a:bodyPr wrap="square" rtlCol="0">
            <a:spAutoFit/>
          </a:bodyPr>
          <a:lstStyle/>
          <a:p>
            <a:pPr algn="ctr"/>
            <a:r>
              <a:rPr lang="en-US" sz="2400" b="1" dirty="0">
                <a:solidFill>
                  <a:prstClr val="black"/>
                </a:solidFill>
              </a:rPr>
              <a:t>Senior Commander </a:t>
            </a:r>
          </a:p>
          <a:p>
            <a:pPr algn="ctr"/>
            <a:r>
              <a:rPr lang="en-US" sz="2400" b="1" dirty="0">
                <a:solidFill>
                  <a:prstClr val="black"/>
                </a:solidFill>
              </a:rPr>
              <a:t>Garrison </a:t>
            </a:r>
          </a:p>
          <a:p>
            <a:pPr algn="ctr"/>
            <a:r>
              <a:rPr lang="en-US" sz="2400" b="1" dirty="0">
                <a:solidFill>
                  <a:prstClr val="black"/>
                </a:solidFill>
              </a:rPr>
              <a:t>Touchpoint </a:t>
            </a:r>
          </a:p>
        </p:txBody>
      </p:sp>
      <p:pic>
        <p:nvPicPr>
          <p:cNvPr id="2" name="Picture 1"/>
          <p:cNvPicPr>
            <a:picLocks noChangeAspect="1"/>
          </p:cNvPicPr>
          <p:nvPr userDrawn="1"/>
        </p:nvPicPr>
        <p:blipFill rotWithShape="1">
          <a:blip r:embed="rId2" cstate="print"/>
          <a:srcRect l="29138" r="24710"/>
          <a:stretch/>
        </p:blipFill>
        <p:spPr>
          <a:xfrm>
            <a:off x="3391593" y="721524"/>
            <a:ext cx="1878676" cy="2736273"/>
          </a:xfrm>
          <a:prstGeom prst="rect">
            <a:avLst/>
          </a:prstGeom>
        </p:spPr>
      </p:pic>
    </p:spTree>
    <p:extLst>
      <p:ext uri="{BB962C8B-B14F-4D97-AF65-F5344CB8AC3E}">
        <p14:creationId xmlns:p14="http://schemas.microsoft.com/office/powerpoint/2010/main" xmlns="" val="3071564108"/>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740028"/>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3302678"/>
            <a:ext cx="7886700" cy="590931"/>
          </a:xfrm>
        </p:spPr>
        <p:txBody>
          <a:bodyPr anchor="b"/>
          <a:lstStyle>
            <a:lvl1pPr>
              <a:defRPr sz="36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986423632"/>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7"/>
            <a:ext cx="7955280" cy="383182"/>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319587653"/>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7"/>
            <a:ext cx="7955280" cy="383182"/>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626272650"/>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7"/>
            <a:ext cx="7955280" cy="383182"/>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Tree>
    <p:extLst>
      <p:ext uri="{BB962C8B-B14F-4D97-AF65-F5344CB8AC3E}">
        <p14:creationId xmlns:p14="http://schemas.microsoft.com/office/powerpoint/2010/main" xmlns="" val="3540775631"/>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6761" y="99567"/>
            <a:ext cx="7955280" cy="290849"/>
          </a:xfrm>
        </p:spPr>
        <p:txBody>
          <a:bodyPr lIns="0" tIns="0" rIns="0" bIns="0"/>
          <a:lstStyle>
            <a:lvl1pPr>
              <a:defRPr sz="2100" b="1" i="0">
                <a:solidFill>
                  <a:schemeClr val="bg1"/>
                </a:solidFill>
                <a:latin typeface="Arial"/>
                <a:cs typeface="Arial"/>
              </a:defRPr>
            </a:lvl1pPr>
          </a:lstStyle>
          <a:p>
            <a:endParaRPr/>
          </a:p>
        </p:txBody>
      </p:sp>
    </p:spTree>
    <p:extLst>
      <p:ext uri="{BB962C8B-B14F-4D97-AF65-F5344CB8AC3E}">
        <p14:creationId xmlns:p14="http://schemas.microsoft.com/office/powerpoint/2010/main" xmlns="" val="3495148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1135"/>
            <a:ext cx="7772400" cy="1338828"/>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4D472F80-A37F-4D42-B415-088ED0FCB3BC}" type="datetimeFigureOut">
              <a:rPr lang="en-US">
                <a:solidFill>
                  <a:prstClr val="black"/>
                </a:solidFill>
              </a:rPr>
              <a:pPr/>
              <a:t>10/21/2020</a:t>
            </a:fld>
            <a:endParaRPr lang="en-US">
              <a:solidFill>
                <a:prstClr val="black"/>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A3C163EF-D887-4C00-8031-AA27991661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46617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472F80-A37F-4D42-B415-088ED0FCB3BC}" type="datetimeFigureOut">
              <a:rPr lang="en-US" smtClean="0">
                <a:solidFill>
                  <a:prstClr val="black"/>
                </a:solidFill>
              </a:rPr>
              <a:pPr/>
              <a:t>10/21/2020</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3C163EF-D887-4C00-8031-AA279916616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3445471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pPr/>
              <a:t>10/21/2020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85615695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pPr/>
              <a:t>10/21/2020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59709350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8"/>
            <a:ext cx="7955280" cy="383182"/>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241757098"/>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pPr/>
              <a:t>10/21/2020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90834099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pPr/>
              <a:t>10/21/2020</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81635167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pPr/>
              <a:t>10/21/2020</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4053748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pPr/>
              <a:t>10/21/2020</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420052764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pPr/>
              <a:t>10/21/2020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5673729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pPr/>
              <a:t>10/21/2020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48931786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pPr/>
              <a:t>10/21/2020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7161676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pPr/>
              <a:t>10/21/2020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4143382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5833872"/>
          </a:xfrm>
          <a:prstGeom prst="rect">
            <a:avLst/>
          </a:prstGeom>
        </p:spPr>
      </p:pic>
      <p:grpSp>
        <p:nvGrpSpPr>
          <p:cNvPr id="14" name="Group 13"/>
          <p:cNvGrpSpPr/>
          <p:nvPr userDrawn="1"/>
        </p:nvGrpSpPr>
        <p:grpSpPr>
          <a:xfrm>
            <a:off x="0" y="3695700"/>
            <a:ext cx="9144000" cy="3167589"/>
            <a:chOff x="0" y="3695700"/>
            <a:chExt cx="9144000" cy="3167589"/>
          </a:xfrm>
        </p:grpSpPr>
        <p:pic>
          <p:nvPicPr>
            <p:cNvPr id="15" name="LowerBa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3695700"/>
              <a:ext cx="9144000" cy="3162300"/>
            </a:xfrm>
            <a:prstGeom prst="rect">
              <a:avLst/>
            </a:prstGeom>
          </p:spPr>
        </p:pic>
        <p:sp>
          <p:nvSpPr>
            <p:cNvPr id="16"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solidFill>
                    <a:prstClr val="black"/>
                  </a:solidFill>
                </a:rPr>
                <a:t>UNCLASSIFIED//FOUO</a:t>
              </a:r>
              <a:endParaRPr lang="en-US" sz="900" b="1" dirty="0">
                <a:solidFill>
                  <a:prstClr val="black"/>
                </a:solidFill>
              </a:endParaRPr>
            </a:p>
          </p:txBody>
        </p:sp>
        <p:pic>
          <p:nvPicPr>
            <p:cNvPr id="17" name="Picture 16"/>
            <p:cNvPicPr>
              <a:picLocks noChangeAspect="1"/>
            </p:cNvPicPr>
            <p:nvPr userDrawn="1"/>
          </p:nvPicPr>
          <p:blipFill>
            <a:blip r:embed="rId4"/>
            <a:stretch>
              <a:fillRect/>
            </a:stretch>
          </p:blipFill>
          <p:spPr>
            <a:xfrm>
              <a:off x="6650182" y="3919678"/>
              <a:ext cx="2174697" cy="125730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6725095" y="4157552"/>
              <a:ext cx="634688" cy="796470"/>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049731" y="4204996"/>
              <a:ext cx="766835" cy="700376"/>
            </a:xfrm>
            <a:prstGeom prst="rect">
              <a:avLst/>
            </a:prstGeom>
          </p:spPr>
        </p:pic>
        <p:pic>
          <p:nvPicPr>
            <p:cNvPr id="20" name="Picture 19"/>
            <p:cNvPicPr>
              <a:picLocks noChangeAspect="1"/>
            </p:cNvPicPr>
            <p:nvPr userDrawn="1"/>
          </p:nvPicPr>
          <p:blipFill>
            <a:blip r:embed="rId7"/>
            <a:stretch>
              <a:fillRect/>
            </a:stretch>
          </p:blipFill>
          <p:spPr>
            <a:xfrm>
              <a:off x="7434203" y="4157552"/>
              <a:ext cx="567053" cy="729696"/>
            </a:xfrm>
            <a:prstGeom prst="rect">
              <a:avLst/>
            </a:prstGeom>
          </p:spPr>
        </p:pic>
      </p:grpSp>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8">
            <a:extLst>
              <a:ext uri="{28A0092B-C50C-407E-A947-70E740481C1C}">
                <a14:useLocalDpi xmlns:a14="http://schemas.microsoft.com/office/drawing/2010/main" xmlns=""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UNCLASSIFIED//FOUO</a:t>
            </a:r>
            <a:endParaRPr lang="en-US" sz="900" b="1" dirty="0"/>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spTree>
    <p:extLst>
      <p:ext uri="{BB962C8B-B14F-4D97-AF65-F5344CB8AC3E}">
        <p14:creationId xmlns:p14="http://schemas.microsoft.com/office/powerpoint/2010/main" xmlns="" val="673245619"/>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7"/>
            <a:ext cx="7955280" cy="383182"/>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3" y="6190488"/>
            <a:ext cx="8307388" cy="300082"/>
          </a:xfrm>
        </p:spPr>
        <p:txBody>
          <a:bodyPr vert="horz" wrap="square" lIns="182880" tIns="45720" rIns="91440" bIns="45720" rtlCol="0" anchor="t" anchorCtr="0">
            <a:spAutoFit/>
          </a:bodyPr>
          <a:lstStyle>
            <a:lvl1pPr marL="0" indent="0">
              <a:buFont typeface="Arial" panose="020B0604020202020204" pitchFamily="34" charset="0"/>
              <a:buNone/>
              <a:defRPr lang="en-US" sz="15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xmlns="" val="3100796852"/>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7"/>
            <a:ext cx="7955280" cy="383182"/>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xmlns="" val="1663009808"/>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7"/>
            <a:ext cx="7772400" cy="383182"/>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2" y="591864"/>
            <a:ext cx="7470627" cy="300082"/>
          </a:xfrm>
        </p:spPr>
        <p:txBody>
          <a:bodyPr vert="horz" wrap="square" lIns="182880" tIns="45720" rIns="91440" bIns="45720" rtlCol="0" anchor="t" anchorCtr="0">
            <a:spAutoFit/>
          </a:bodyPr>
          <a:lstStyle>
            <a:lvl1pPr marL="0" indent="0">
              <a:buFont typeface="Arial" panose="020B0604020202020204" pitchFamily="34" charset="0"/>
              <a:buNone/>
              <a:defRPr lang="en-US" sz="15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xmlns="" val="2255225112"/>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7"/>
            <a:ext cx="7772400" cy="383182"/>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3" y="6193640"/>
            <a:ext cx="8307388" cy="300082"/>
          </a:xfrm>
        </p:spPr>
        <p:txBody>
          <a:bodyPr vert="horz" lIns="182880" tIns="45720" rIns="91440" bIns="45720" rtlCol="0" anchor="t" anchorCtr="0">
            <a:spAutoFit/>
          </a:bodyPr>
          <a:lstStyle>
            <a:lvl1pPr marL="0" indent="0">
              <a:buFont typeface="Arial" panose="020B0604020202020204" pitchFamily="34" charset="0"/>
              <a:buNone/>
              <a:defRPr lang="en-US" sz="15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2" y="591864"/>
            <a:ext cx="7470627" cy="300082"/>
          </a:xfrm>
        </p:spPr>
        <p:txBody>
          <a:bodyPr vert="horz" wrap="square" lIns="182880" tIns="45720" rIns="91440" bIns="45720" rtlCol="0" anchor="t" anchorCtr="0">
            <a:spAutoFit/>
          </a:bodyPr>
          <a:lstStyle>
            <a:lvl1pPr marL="0" indent="0">
              <a:buFont typeface="Arial" panose="020B0604020202020204" pitchFamily="34" charset="0"/>
              <a:buNone/>
              <a:defRPr lang="en-US" sz="15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xmlns="" val="301516348"/>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7"/>
            <a:ext cx="7772400" cy="383182"/>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7" name="Text Placeholder 6"/>
          <p:cNvSpPr>
            <a:spLocks noGrp="1"/>
          </p:cNvSpPr>
          <p:nvPr>
            <p:ph type="body" sz="quarter" idx="13" hasCustomPrompt="1"/>
          </p:nvPr>
        </p:nvSpPr>
        <p:spPr>
          <a:xfrm>
            <a:off x="17253" y="6193640"/>
            <a:ext cx="8307388" cy="300082"/>
          </a:xfrm>
        </p:spPr>
        <p:txBody>
          <a:bodyPr vert="horz" lIns="182880" tIns="45720" rIns="91440" bIns="45720" rtlCol="0" anchor="t" anchorCtr="0">
            <a:spAutoFit/>
          </a:bodyPr>
          <a:lstStyle>
            <a:lvl1pPr marL="0" indent="0">
              <a:buFont typeface="Arial" panose="020B0604020202020204" pitchFamily="34" charset="0"/>
              <a:buNone/>
              <a:defRPr lang="en-US" sz="15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2" y="591864"/>
            <a:ext cx="7470627" cy="300082"/>
          </a:xfrm>
        </p:spPr>
        <p:txBody>
          <a:bodyPr vert="horz" wrap="square" lIns="182880" tIns="45720" rIns="91440" bIns="45720" rtlCol="0" anchor="t" anchorCtr="0">
            <a:spAutoFit/>
          </a:bodyPr>
          <a:lstStyle>
            <a:lvl1pPr marL="0" indent="0">
              <a:buFont typeface="Arial" panose="020B0604020202020204" pitchFamily="34" charset="0"/>
              <a:buNone/>
              <a:defRPr lang="en-US" sz="15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xmlns="" val="2126624373"/>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7"/>
            <a:ext cx="7772400" cy="383182"/>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7" name="Text Placeholder 6"/>
          <p:cNvSpPr>
            <a:spLocks noGrp="1"/>
          </p:cNvSpPr>
          <p:nvPr>
            <p:ph type="body" sz="quarter" idx="13" hasCustomPrompt="1"/>
          </p:nvPr>
        </p:nvSpPr>
        <p:spPr>
          <a:xfrm>
            <a:off x="17253" y="6193640"/>
            <a:ext cx="8307388" cy="300082"/>
          </a:xfrm>
        </p:spPr>
        <p:txBody>
          <a:bodyPr vert="horz" lIns="182880" tIns="45720" rIns="91440" bIns="45720" rtlCol="0" anchor="t" anchorCtr="0">
            <a:spAutoFit/>
          </a:bodyPr>
          <a:lstStyle>
            <a:lvl1pPr marL="0" indent="0">
              <a:buFont typeface="Arial" panose="020B0604020202020204" pitchFamily="34" charset="0"/>
              <a:buNone/>
              <a:defRPr lang="en-US" sz="15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xmlns="" val="1543801981"/>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7"/>
            <a:ext cx="7772400" cy="383182"/>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9" name="Text Placeholder 6"/>
          <p:cNvSpPr>
            <a:spLocks noGrp="1"/>
          </p:cNvSpPr>
          <p:nvPr>
            <p:ph type="body" sz="quarter" idx="15" hasCustomPrompt="1"/>
          </p:nvPr>
        </p:nvSpPr>
        <p:spPr>
          <a:xfrm>
            <a:off x="836762" y="591864"/>
            <a:ext cx="7470627" cy="300082"/>
          </a:xfrm>
        </p:spPr>
        <p:txBody>
          <a:bodyPr vert="horz" wrap="square" lIns="182880" tIns="45720" rIns="91440" bIns="45720" rtlCol="0" anchor="t" anchorCtr="0">
            <a:spAutoFit/>
          </a:bodyPr>
          <a:lstStyle>
            <a:lvl1pPr marL="0" indent="0">
              <a:buFont typeface="Arial" panose="020B0604020202020204" pitchFamily="34" charset="0"/>
              <a:buNone/>
              <a:defRPr lang="en-US" sz="15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xmlns="" val="2375779603"/>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TopBar"/>
          <p:cNvPicPr>
            <a:picLocks noChangeAspect="1"/>
          </p:cNvPicPr>
          <p:nvPr userDrawn="1"/>
        </p:nvPicPr>
        <p:blipFill>
          <a:blip r:embed="rId18">
            <a:extLst>
              <a:ext uri="{28A0092B-C50C-407E-A947-70E740481C1C}">
                <a14:useLocalDpi xmlns:a14="http://schemas.microsoft.com/office/drawing/2010/main" xmlns=""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7"/>
            <a:ext cx="7955280" cy="383182"/>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7" name="Classification Top"/>
          <p:cNvSpPr txBox="1">
            <a:spLocks/>
          </p:cNvSpPr>
          <p:nvPr userDrawn="1"/>
        </p:nvSpPr>
        <p:spPr bwMode="gray">
          <a:xfrm>
            <a:off x="781050" y="4"/>
            <a:ext cx="7886700" cy="103875"/>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b="1" dirty="0" smtClean="0">
                <a:solidFill>
                  <a:prstClr val="white"/>
                </a:solidFill>
              </a:rPr>
              <a:t>UNCLASSIFIED//FOUO</a:t>
            </a:r>
            <a:endParaRPr lang="en-US" sz="675" b="1" dirty="0">
              <a:solidFill>
                <a:prstClr val="white"/>
              </a:solidFill>
            </a:endParaRPr>
          </a:p>
        </p:txBody>
      </p:sp>
      <p:pic>
        <p:nvPicPr>
          <p:cNvPr id="6" name="Picture 5"/>
          <p:cNvPicPr>
            <a:picLocks noChangeAspect="1"/>
          </p:cNvPicPr>
          <p:nvPr userDrawn="1"/>
        </p:nvPicPr>
        <p:blipFill>
          <a:blip r:embed="rId19" cstate="print"/>
          <a:stretch>
            <a:fillRect/>
          </a:stretch>
        </p:blipFill>
        <p:spPr>
          <a:xfrm>
            <a:off x="8104909" y="5381214"/>
            <a:ext cx="883724" cy="1284117"/>
          </a:xfrm>
          <a:prstGeom prst="rect">
            <a:avLst/>
          </a:prstGeom>
        </p:spPr>
      </p:pic>
      <p:sp>
        <p:nvSpPr>
          <p:cNvPr id="8" name="Classification Lower"/>
          <p:cNvSpPr txBox="1">
            <a:spLocks/>
          </p:cNvSpPr>
          <p:nvPr userDrawn="1"/>
        </p:nvSpPr>
        <p:spPr>
          <a:xfrm>
            <a:off x="5461462" y="6615087"/>
            <a:ext cx="2061557" cy="307777"/>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smtClean="0"/>
              <a:t>	</a:t>
            </a:r>
            <a:r>
              <a:rPr lang="en-US" sz="1000" b="0" dirty="0" smtClean="0"/>
              <a:t>07 Oct </a:t>
            </a:r>
            <a:r>
              <a:rPr lang="en-US" sz="1000" dirty="0" smtClean="0">
                <a:latin typeface="Arial" panose="020B0604020202020204" pitchFamily="34" charset="0"/>
                <a:cs typeface="Arial" panose="020B0604020202020204" pitchFamily="34" charset="0"/>
              </a:rPr>
              <a:t>20_V8</a:t>
            </a:r>
          </a:p>
          <a:p>
            <a:pPr algn="r"/>
            <a:endParaRPr lang="en-US" sz="1000" b="1" dirty="0"/>
          </a:p>
        </p:txBody>
      </p:sp>
      <p:sp>
        <p:nvSpPr>
          <p:cNvPr id="9" name="TextBox 8"/>
          <p:cNvSpPr txBox="1"/>
          <p:nvPr userDrawn="1"/>
        </p:nvSpPr>
        <p:spPr>
          <a:xfrm>
            <a:off x="3683971" y="6549913"/>
            <a:ext cx="888029"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sz="1200" b="1" dirty="0" smtClean="0">
                <a:latin typeface="Arial" panose="020B0604020202020204" pitchFamily="34" charset="0"/>
                <a:cs typeface="Arial" panose="020B0604020202020204" pitchFamily="34" charset="0"/>
              </a:rPr>
              <a:t> of 6</a:t>
            </a:r>
            <a:endParaRPr lang="en-US" sz="1200" b="1" dirty="0">
              <a:latin typeface="Arial" panose="020B0604020202020204" pitchFamily="34" charset="0"/>
              <a:cs typeface="Arial" panose="020B0604020202020204" pitchFamily="34" charset="0"/>
            </a:endParaRPr>
          </a:p>
        </p:txBody>
      </p:sp>
      <p:sp>
        <p:nvSpPr>
          <p:cNvPr id="11" name="Rectangle 10"/>
          <p:cNvSpPr/>
          <p:nvPr userDrawn="1"/>
        </p:nvSpPr>
        <p:spPr>
          <a:xfrm>
            <a:off x="-1" y="6574244"/>
            <a:ext cx="3915697" cy="246221"/>
          </a:xfrm>
          <a:prstGeom prst="rect">
            <a:avLst/>
          </a:prstGeom>
        </p:spPr>
        <p:txBody>
          <a:bodyPr wrap="square">
            <a:spAutoFit/>
          </a:bodyPr>
          <a:lstStyle/>
          <a:p>
            <a:pPr algn="l" defTabSz="457200" fontAlgn="base">
              <a:spcBef>
                <a:spcPct val="0"/>
              </a:spcBef>
              <a:spcAft>
                <a:spcPct val="0"/>
              </a:spcAft>
            </a:pPr>
            <a:r>
              <a:rPr lang="en-US" sz="1000" dirty="0" smtClean="0">
                <a:solidFill>
                  <a:prstClr val="black"/>
                </a:solidFill>
                <a:latin typeface="Arial" charset="0"/>
                <a:cs typeface="Arial" charset="0"/>
              </a:rPr>
              <a:t>Adam F. Buehler / 910-432-6814</a:t>
            </a:r>
            <a:r>
              <a:rPr lang="en-US" sz="1000" baseline="0" dirty="0" smtClean="0">
                <a:solidFill>
                  <a:prstClr val="black"/>
                </a:solidFill>
                <a:latin typeface="Arial" charset="0"/>
                <a:cs typeface="Arial" charset="0"/>
              </a:rPr>
              <a:t> </a:t>
            </a:r>
            <a:r>
              <a:rPr lang="en-US" sz="1000" dirty="0" smtClean="0">
                <a:solidFill>
                  <a:prstClr val="black"/>
                </a:solidFill>
                <a:latin typeface="Arial" charset="0"/>
                <a:cs typeface="Arial" charset="0"/>
              </a:rPr>
              <a:t>/ Adam.F.Buehler.civ@mail.mil</a:t>
            </a:r>
            <a:endParaRPr lang="en-US" sz="1000" dirty="0">
              <a:solidFill>
                <a:prstClr val="black"/>
              </a:solidFill>
              <a:latin typeface="Arial" charset="0"/>
              <a:cs typeface="Arial" charset="0"/>
            </a:endParaRPr>
          </a:p>
        </p:txBody>
      </p:sp>
    </p:spTree>
    <p:extLst>
      <p:ext uri="{BB962C8B-B14F-4D97-AF65-F5344CB8AC3E}">
        <p14:creationId xmlns:p14="http://schemas.microsoft.com/office/powerpoint/2010/main" xmlns="" val="125696480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ransition spd="slow">
    <p:fade/>
  </p:transition>
  <p:timing>
    <p:tnLst>
      <p:par>
        <p:cTn id="1" dur="indefinite" restart="never" nodeType="tmRoot"/>
      </p:par>
    </p:tnLst>
  </p:timing>
  <p:hf hdr="0" ftr="0" dt="0"/>
  <p:txStyles>
    <p:titleStyle>
      <a:lvl1pPr marL="0" algn="l" defTabSz="685783" rtl="0" eaLnBrk="1" latinLnBrk="0" hangingPunct="1">
        <a:lnSpc>
          <a:spcPct val="90000"/>
        </a:lnSpc>
        <a:spcBef>
          <a:spcPct val="0"/>
        </a:spcBef>
        <a:buNone/>
        <a:defRPr lang="en-US" sz="2100" b="1" kern="1200" dirty="0">
          <a:solidFill>
            <a:srgbClr val="7F7F73"/>
          </a:solidFill>
          <a:latin typeface="Arial" panose="020B0604020202020204" pitchFamily="34" charset="0"/>
          <a:ea typeface="+mj-ea"/>
          <a:cs typeface="Arial" panose="020B0604020202020204" pitchFamily="34" charset="0"/>
        </a:defRPr>
      </a:lvl1pPr>
    </p:titleStyle>
    <p:bodyStyle>
      <a:lvl1pPr marL="129776" indent="-129776" algn="l" defTabSz="685783" rtl="0" eaLnBrk="1" latinLnBrk="0" hangingPunct="1">
        <a:lnSpc>
          <a:spcPct val="90000"/>
        </a:lnSpc>
        <a:spcBef>
          <a:spcPts val="750"/>
        </a:spcBef>
        <a:buClrTx/>
        <a:buFont typeface="Wingdings" panose="05000000000000000000" pitchFamily="2" charset="2"/>
        <a:buChar char="ü"/>
        <a:defRPr lang="en-US" sz="1800" b="1" kern="1200" dirty="0" smtClean="0">
          <a:solidFill>
            <a:schemeClr val="tx1"/>
          </a:solidFill>
          <a:latin typeface="Arial" panose="020B0604020202020204" pitchFamily="34" charset="0"/>
          <a:ea typeface="+mn-ea"/>
          <a:cs typeface="Arial" panose="020B0604020202020204" pitchFamily="34" charset="0"/>
        </a:defRPr>
      </a:lvl1pPr>
      <a:lvl2pPr marL="385754" indent="-13096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56008" indent="-167875"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731026" indent="-12977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4pPr>
      <a:lvl5pPr marL="89890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430995" indent="-171446" algn="r"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44">
          <p15:clr>
            <a:srgbClr val="F26B43"/>
          </p15:clr>
        </p15:guide>
        <p15:guide id="3" pos="4014">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4320">
          <p15:clr>
            <a:srgbClr val="F26B43"/>
          </p15:clr>
        </p15:guide>
        <p15:guide id="8" orient="horz">
          <p15:clr>
            <a:srgbClr val="F26B43"/>
          </p15:clr>
        </p15:guide>
        <p15:guide id="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TopBar"/>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0" y="-793"/>
            <a:ext cx="9144000" cy="1028700"/>
          </a:xfrm>
          <a:prstGeom prst="rect">
            <a:avLst/>
          </a:prstGeom>
        </p:spPr>
      </p:pic>
      <p:sp>
        <p:nvSpPr>
          <p:cNvPr id="8" name="Classification Top"/>
          <p:cNvSpPr txBox="1">
            <a:spLocks/>
          </p:cNvSpPr>
          <p:nvPr userDrawn="1"/>
        </p:nvSpPr>
        <p:spPr bwMode="gray">
          <a:xfrm>
            <a:off x="781050" y="4"/>
            <a:ext cx="7886700" cy="103875"/>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b="1" dirty="0" smtClean="0">
                <a:solidFill>
                  <a:prstClr val="white"/>
                </a:solidFill>
              </a:rPr>
              <a:t>UNCLASSIFIED//FOUO</a:t>
            </a:r>
            <a:endParaRPr lang="en-US" sz="675" b="1" dirty="0">
              <a:solidFill>
                <a:prstClr val="white"/>
              </a:solidFill>
            </a:endParaRPr>
          </a:p>
        </p:txBody>
      </p:sp>
      <p:pic>
        <p:nvPicPr>
          <p:cNvPr id="12" name="Picture 11"/>
          <p:cNvPicPr>
            <a:picLocks noChangeAspect="1"/>
          </p:cNvPicPr>
          <p:nvPr userDrawn="1"/>
        </p:nvPicPr>
        <p:blipFill>
          <a:blip r:embed="rId15"/>
          <a:stretch>
            <a:fillRect/>
          </a:stretch>
        </p:blipFill>
        <p:spPr>
          <a:xfrm>
            <a:off x="8215916" y="5441205"/>
            <a:ext cx="883997" cy="1280271"/>
          </a:xfrm>
          <a:prstGeom prst="rect">
            <a:avLst/>
          </a:prstGeom>
        </p:spPr>
      </p:pic>
      <p:sp>
        <p:nvSpPr>
          <p:cNvPr id="11" name="Classification Lower"/>
          <p:cNvSpPr txBox="1">
            <a:spLocks/>
          </p:cNvSpPr>
          <p:nvPr userDrawn="1"/>
        </p:nvSpPr>
        <p:spPr>
          <a:xfrm>
            <a:off x="5461462" y="6615087"/>
            <a:ext cx="2061557" cy="307777"/>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smtClean="0"/>
              <a:t>	</a:t>
            </a:r>
            <a:r>
              <a:rPr lang="en-US" sz="1000" b="0" dirty="0" smtClean="0"/>
              <a:t>07 Oct </a:t>
            </a:r>
            <a:r>
              <a:rPr lang="en-US" sz="1000" dirty="0" smtClean="0">
                <a:latin typeface="Arial" panose="020B0604020202020204" pitchFamily="34" charset="0"/>
                <a:cs typeface="Arial" panose="020B0604020202020204" pitchFamily="34" charset="0"/>
              </a:rPr>
              <a:t>20_V8</a:t>
            </a:r>
          </a:p>
          <a:p>
            <a:pPr algn="r"/>
            <a:endParaRPr lang="en-US" sz="1000" b="1" dirty="0"/>
          </a:p>
        </p:txBody>
      </p:sp>
      <p:sp>
        <p:nvSpPr>
          <p:cNvPr id="13" name="TextBox 12"/>
          <p:cNvSpPr txBox="1"/>
          <p:nvPr userDrawn="1"/>
        </p:nvSpPr>
        <p:spPr>
          <a:xfrm>
            <a:off x="3683971" y="6549913"/>
            <a:ext cx="888029"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sz="1200" b="1" dirty="0" smtClean="0">
                <a:latin typeface="Arial" panose="020B0604020202020204" pitchFamily="34" charset="0"/>
                <a:cs typeface="Arial" panose="020B0604020202020204" pitchFamily="34" charset="0"/>
              </a:rPr>
              <a:t> of 6</a:t>
            </a:r>
            <a:endParaRPr lang="en-US" sz="1200" b="1" dirty="0">
              <a:latin typeface="Arial" panose="020B0604020202020204" pitchFamily="34" charset="0"/>
              <a:cs typeface="Arial" panose="020B0604020202020204" pitchFamily="34" charset="0"/>
            </a:endParaRPr>
          </a:p>
        </p:txBody>
      </p:sp>
      <p:sp>
        <p:nvSpPr>
          <p:cNvPr id="14" name="Rectangle 13"/>
          <p:cNvSpPr/>
          <p:nvPr userDrawn="1"/>
        </p:nvSpPr>
        <p:spPr>
          <a:xfrm>
            <a:off x="-1" y="6574244"/>
            <a:ext cx="4011561" cy="246221"/>
          </a:xfrm>
          <a:prstGeom prst="rect">
            <a:avLst/>
          </a:prstGeom>
        </p:spPr>
        <p:txBody>
          <a:bodyPr wrap="square">
            <a:spAutoFit/>
          </a:bodyPr>
          <a:lstStyle/>
          <a:p>
            <a:pPr algn="l" defTabSz="457200" fontAlgn="base">
              <a:spcBef>
                <a:spcPct val="0"/>
              </a:spcBef>
              <a:spcAft>
                <a:spcPct val="0"/>
              </a:spcAft>
            </a:pPr>
            <a:r>
              <a:rPr lang="en-US" sz="1000" dirty="0" smtClean="0">
                <a:solidFill>
                  <a:prstClr val="black"/>
                </a:solidFill>
                <a:latin typeface="Arial" charset="0"/>
                <a:cs typeface="Arial" charset="0"/>
              </a:rPr>
              <a:t>Adam</a:t>
            </a:r>
            <a:r>
              <a:rPr lang="en-US" sz="1000" baseline="0" dirty="0" smtClean="0">
                <a:solidFill>
                  <a:prstClr val="black"/>
                </a:solidFill>
                <a:latin typeface="Arial" charset="0"/>
                <a:cs typeface="Arial" charset="0"/>
              </a:rPr>
              <a:t> F. Buehler</a:t>
            </a:r>
            <a:r>
              <a:rPr lang="en-US" sz="1000" dirty="0" smtClean="0">
                <a:solidFill>
                  <a:prstClr val="black"/>
                </a:solidFill>
                <a:latin typeface="Arial" charset="0"/>
                <a:cs typeface="Arial" charset="0"/>
              </a:rPr>
              <a:t> / 910-432-6814/ Adam.F.Buehler.civ@mail.mil</a:t>
            </a:r>
            <a:endParaRPr lang="en-US" sz="1000" dirty="0">
              <a:solidFill>
                <a:prstClr val="black"/>
              </a:solidFill>
              <a:latin typeface="Arial" charset="0"/>
              <a:cs typeface="Arial" charset="0"/>
            </a:endParaRPr>
          </a:p>
        </p:txBody>
      </p:sp>
    </p:spTree>
    <p:extLst>
      <p:ext uri="{BB962C8B-B14F-4D97-AF65-F5344CB8AC3E}">
        <p14:creationId xmlns:p14="http://schemas.microsoft.com/office/powerpoint/2010/main" xmlns="" val="19211314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ransition spd="slow">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44">
          <p15:clr>
            <a:srgbClr val="F26B43"/>
          </p15:clr>
        </p15:guide>
        <p15:guide id="3" pos="4014">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432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271828"/>
            <a:ext cx="1543050" cy="369332"/>
          </a:xfrm>
          <a:prstGeom prst="rect">
            <a:avLst/>
          </a:prstGeom>
          <a:noFill/>
        </p:spPr>
        <p:txBody>
          <a:bodyPr wrap="square" rtlCol="0">
            <a:spAutoFit/>
          </a:bodyPr>
          <a:lstStyle/>
          <a:p>
            <a:r>
              <a:rPr lang="en-US" sz="900" dirty="0" smtClean="0">
                <a:latin typeface="Arial" pitchFamily="34" charset="0"/>
                <a:cs typeface="Arial" pitchFamily="34" charset="0"/>
              </a:rPr>
              <a:t>Version 8</a:t>
            </a:r>
          </a:p>
          <a:p>
            <a:r>
              <a:rPr lang="en-US" sz="900" dirty="0" smtClean="0">
                <a:latin typeface="Arial" pitchFamily="34" charset="0"/>
                <a:cs typeface="Arial" pitchFamily="34" charset="0"/>
              </a:rPr>
              <a:t>As of 7 Oct 2020</a:t>
            </a:r>
            <a:endParaRPr lang="en-US" sz="900" dirty="0">
              <a:latin typeface="Arial" pitchFamily="34" charset="0"/>
              <a:cs typeface="Arial" pitchFamily="34" charset="0"/>
            </a:endParaRPr>
          </a:p>
        </p:txBody>
      </p:sp>
      <p:sp>
        <p:nvSpPr>
          <p:cNvPr id="13" name="TextBox 12"/>
          <p:cNvSpPr txBox="1"/>
          <p:nvPr/>
        </p:nvSpPr>
        <p:spPr>
          <a:xfrm>
            <a:off x="6324601" y="5560783"/>
            <a:ext cx="2819400" cy="1269578"/>
          </a:xfrm>
          <a:prstGeom prst="rect">
            <a:avLst/>
          </a:prstGeom>
          <a:noFill/>
        </p:spPr>
        <p:txBody>
          <a:bodyPr wrap="square" rtlCol="0">
            <a:spAutoFit/>
          </a:bodyPr>
          <a:lstStyle/>
          <a:p>
            <a:pPr algn="ctr"/>
            <a:r>
              <a:rPr lang="en-US" b="1" dirty="0" smtClean="0">
                <a:latin typeface="Arial" pitchFamily="34" charset="0"/>
                <a:cs typeface="Arial" pitchFamily="34" charset="0"/>
              </a:rPr>
              <a:t>Adam F. Buehler</a:t>
            </a:r>
          </a:p>
          <a:p>
            <a:pPr algn="ctr">
              <a:spcBef>
                <a:spcPts val="300"/>
              </a:spcBef>
            </a:pPr>
            <a:r>
              <a:rPr lang="en-US" sz="1400" b="1" dirty="0" smtClean="0">
                <a:latin typeface="Arial" pitchFamily="34" charset="0"/>
                <a:cs typeface="Arial" pitchFamily="34" charset="0"/>
              </a:rPr>
              <a:t>Installation Emergency Manager</a:t>
            </a:r>
          </a:p>
          <a:p>
            <a:pPr algn="ctr"/>
            <a:r>
              <a:rPr lang="en-US" sz="1400" b="1" dirty="0" smtClean="0">
                <a:latin typeface="Arial" pitchFamily="34" charset="0"/>
                <a:cs typeface="Arial" pitchFamily="34" charset="0"/>
              </a:rPr>
              <a:t>Directorate of Plans, Training, Mobilization and Security </a:t>
            </a:r>
            <a:endParaRPr lang="en-US" sz="1400" b="1" dirty="0">
              <a:latin typeface="Arial" pitchFamily="34" charset="0"/>
              <a:cs typeface="Arial" pitchFamily="34" charset="0"/>
            </a:endParaRPr>
          </a:p>
        </p:txBody>
      </p:sp>
      <p:sp>
        <p:nvSpPr>
          <p:cNvPr id="11" name="Subtitle 10"/>
          <p:cNvSpPr>
            <a:spLocks noGrp="1"/>
          </p:cNvSpPr>
          <p:nvPr>
            <p:ph type="subTitle" idx="1"/>
          </p:nvPr>
        </p:nvSpPr>
        <p:spPr/>
        <p:txBody>
          <a:bodyPr/>
          <a:lstStyle/>
          <a:p>
            <a:r>
              <a:rPr lang="en-US" dirty="0" smtClean="0"/>
              <a:t>Orbit Commit 2021</a:t>
            </a:r>
            <a:endParaRPr lang="en-US" dirty="0"/>
          </a:p>
        </p:txBody>
      </p:sp>
      <p:sp>
        <p:nvSpPr>
          <p:cNvPr id="10" name="Title 9"/>
          <p:cNvSpPr>
            <a:spLocks noGrp="1"/>
          </p:cNvSpPr>
          <p:nvPr>
            <p:ph type="ctrTitle"/>
          </p:nvPr>
        </p:nvSpPr>
        <p:spPr>
          <a:xfrm>
            <a:off x="511744" y="5366881"/>
            <a:ext cx="8297719" cy="484748"/>
          </a:xfrm>
        </p:spPr>
        <p:txBody>
          <a:bodyPr/>
          <a:lstStyle/>
          <a:p>
            <a:r>
              <a:rPr lang="en-US" dirty="0"/>
              <a:t>FY21 Full-Scale </a:t>
            </a:r>
            <a:r>
              <a:rPr lang="en-US" dirty="0" smtClean="0"/>
              <a:t>Exercise</a:t>
            </a:r>
            <a:endParaRPr lang="en-US" dirty="0"/>
          </a:p>
        </p:txBody>
      </p:sp>
    </p:spTree>
    <p:extLst>
      <p:ext uri="{BB962C8B-B14F-4D97-AF65-F5344CB8AC3E}">
        <p14:creationId xmlns:p14="http://schemas.microsoft.com/office/powerpoint/2010/main" xmlns="" val="84963386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81728" y="3178874"/>
            <a:ext cx="4191000" cy="400110"/>
          </a:xfrm>
          <a:prstGeom prst="rect">
            <a:avLst/>
          </a:prstGeom>
          <a:noFill/>
        </p:spPr>
        <p:txBody>
          <a:bodyPr wrap="square" rtlCol="0">
            <a:spAutoFit/>
          </a:bodyPr>
          <a:lstStyle/>
          <a:p>
            <a:pPr defTabSz="753616">
              <a:spcBef>
                <a:spcPct val="20000"/>
              </a:spcBef>
              <a:defRPr/>
            </a:pPr>
            <a:r>
              <a:rPr lang="en-US" sz="2000" b="1" u="sng" dirty="0" smtClean="0">
                <a:solidFill>
                  <a:prstClr val="black"/>
                </a:solidFill>
                <a:latin typeface="Arial" pitchFamily="34" charset="0"/>
                <a:cs typeface="Arial" pitchFamily="34" charset="0"/>
              </a:rPr>
              <a:t> </a:t>
            </a:r>
            <a:endParaRPr lang="en-US" sz="2000" b="1" u="sng" dirty="0">
              <a:solidFill>
                <a:prstClr val="black"/>
              </a:solidFill>
              <a:latin typeface="Arial" pitchFamily="34" charset="0"/>
              <a:cs typeface="Arial" pitchFamily="34" charset="0"/>
            </a:endParaRPr>
          </a:p>
        </p:txBody>
      </p:sp>
      <p:sp>
        <p:nvSpPr>
          <p:cNvPr id="20" name="Title 1"/>
          <p:cNvSpPr txBox="1">
            <a:spLocks/>
          </p:cNvSpPr>
          <p:nvPr/>
        </p:nvSpPr>
        <p:spPr>
          <a:xfrm>
            <a:off x="836761" y="100584"/>
            <a:ext cx="7955280" cy="480131"/>
          </a:xfrm>
          <a:prstGeom prst="rect">
            <a:avLst/>
          </a:prstGeom>
        </p:spPr>
        <p:txBody>
          <a:bodyPr/>
          <a:lstStyle>
            <a:lvl1pPr marL="0" algn="l" defTabSz="685783" rtl="0" eaLnBrk="1" latinLnBrk="0" hangingPunct="1">
              <a:lnSpc>
                <a:spcPct val="90000"/>
              </a:lnSpc>
              <a:spcBef>
                <a:spcPct val="0"/>
              </a:spcBef>
              <a:buNone/>
              <a:defRPr lang="en-US" sz="2100" b="1" kern="1200" dirty="0">
                <a:solidFill>
                  <a:srgbClr val="7F7F73"/>
                </a:solidFill>
                <a:latin typeface="Arial" panose="020B0604020202020204" pitchFamily="34" charset="0"/>
                <a:ea typeface="+mj-ea"/>
                <a:cs typeface="Arial" panose="020B0604020202020204" pitchFamily="34" charset="0"/>
              </a:defRPr>
            </a:lvl1pPr>
          </a:lstStyle>
          <a:p>
            <a:r>
              <a:rPr lang="en-US" sz="2800" dirty="0" smtClean="0"/>
              <a:t>Training Objectives</a:t>
            </a:r>
            <a:endParaRPr lang="en-US" sz="2800" dirty="0"/>
          </a:p>
        </p:txBody>
      </p:sp>
      <p:sp>
        <p:nvSpPr>
          <p:cNvPr id="21" name="Content Placeholder 2"/>
          <p:cNvSpPr txBox="1">
            <a:spLocks/>
          </p:cNvSpPr>
          <p:nvPr/>
        </p:nvSpPr>
        <p:spPr>
          <a:xfrm>
            <a:off x="468351" y="1331165"/>
            <a:ext cx="8497649" cy="4935819"/>
          </a:xfrm>
          <a:prstGeom prst="rect">
            <a:avLst/>
          </a:prstGeom>
        </p:spPr>
        <p:txBody>
          <a:bodyPr>
            <a:noAutofit/>
          </a:bodyPr>
          <a:lstStyle>
            <a:lvl1pPr marL="129776" indent="-129776" algn="l" defTabSz="685783" rtl="0" eaLnBrk="1" latinLnBrk="0" hangingPunct="1">
              <a:lnSpc>
                <a:spcPct val="90000"/>
              </a:lnSpc>
              <a:spcBef>
                <a:spcPts val="750"/>
              </a:spcBef>
              <a:buClrTx/>
              <a:buFont typeface="Wingdings" panose="05000000000000000000" pitchFamily="2" charset="2"/>
              <a:buChar char="ü"/>
              <a:defRPr lang="en-US" sz="1800" b="1" kern="1200" dirty="0" smtClean="0">
                <a:solidFill>
                  <a:schemeClr val="tx1"/>
                </a:solidFill>
                <a:latin typeface="Arial" panose="020B0604020202020204" pitchFamily="34" charset="0"/>
                <a:ea typeface="+mn-ea"/>
                <a:cs typeface="Arial" panose="020B0604020202020204" pitchFamily="34" charset="0"/>
              </a:defRPr>
            </a:lvl1pPr>
            <a:lvl2pPr marL="385754" indent="-13096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56008" indent="-167875"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731026" indent="-12977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4pPr>
            <a:lvl5pPr marL="89890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430995" indent="-171446" algn="r"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sz="1400" b="0" dirty="0" smtClean="0"/>
              <a:t>1:  Validate the Fort Bragg Garrison Emergency Management Plan. Establish and maintain a unified and coordinated operational structure and processes that appropriately integrate all critical stakeholders and supports the execution of Core Capabilities.</a:t>
            </a:r>
          </a:p>
          <a:p>
            <a:pPr marL="0" indent="0">
              <a:buFont typeface="Wingdings" panose="05000000000000000000" pitchFamily="2" charset="2"/>
              <a:buNone/>
            </a:pPr>
            <a:r>
              <a:rPr lang="en-US" sz="1400" b="0" dirty="0" smtClean="0"/>
              <a:t>2:  Demonstrate Fort Bragg’s ability to deliver coordinated, prompt, reliable, and actionable information to the whole community through the use of clear, consistent, accessible, other appropriate methods to effectively relay information regarding any threat or hazard and, as appropriate, the actions being taken and the assistance being made available.</a:t>
            </a:r>
          </a:p>
          <a:p>
            <a:pPr marL="0" indent="0">
              <a:buFont typeface="Wingdings" panose="05000000000000000000" pitchFamily="2" charset="2"/>
              <a:buNone/>
            </a:pPr>
            <a:r>
              <a:rPr lang="en-US" sz="1400" b="0" dirty="0" smtClean="0"/>
              <a:t>3.  Validate the EFAC plan by providing life-sustaining and human services to the affected population, to include hydration, feeding, sheltering, temporary housing, evacuee support, reunification, and distribution of emergency supplies.</a:t>
            </a:r>
          </a:p>
          <a:p>
            <a:pPr marL="0" indent="0">
              <a:buFont typeface="Wingdings" panose="05000000000000000000" pitchFamily="2" charset="2"/>
              <a:buNone/>
            </a:pPr>
            <a:r>
              <a:rPr lang="en-US" sz="1400" b="0" dirty="0" smtClean="0"/>
              <a:t>4.    Conduct appropriate measures to ensure the protection of the health and safety of the public and workers, as well as the environment, from all hazards in support of responder operations and the affected communities. Detect, assess, stabilize, and clean up releases of hazardous materials into the environment, including buildings/structures, and properly manage waste.</a:t>
            </a:r>
          </a:p>
          <a:p>
            <a:pPr marL="0" indent="0">
              <a:buFont typeface="Wingdings" panose="05000000000000000000" pitchFamily="2" charset="2"/>
              <a:buNone/>
            </a:pPr>
            <a:r>
              <a:rPr lang="en-US" sz="1400" b="0" dirty="0" smtClean="0"/>
              <a:t>5. Conduct a Recovery Planning Process, engaging the whole community as appropriate in the development of executable strategic, operational, and/or tactical-level approaches to address all core capabilities, and integrates socioeconomic, demographic, accessibility, technology, and risk assessment considerations, which will be implemented in accordance with the timeline contained in the plan.</a:t>
            </a:r>
          </a:p>
          <a:p>
            <a:pPr marL="0" indent="0">
              <a:buFont typeface="Wingdings" panose="05000000000000000000" pitchFamily="2" charset="2"/>
              <a:buNone/>
            </a:pPr>
            <a:endParaRPr lang="en-US" sz="1400" b="0" dirty="0"/>
          </a:p>
        </p:txBody>
      </p:sp>
    </p:spTree>
    <p:extLst>
      <p:ext uri="{BB962C8B-B14F-4D97-AF65-F5344CB8AC3E}">
        <p14:creationId xmlns:p14="http://schemas.microsoft.com/office/powerpoint/2010/main" xmlns="" val="128287465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6761" y="100584"/>
            <a:ext cx="7955280" cy="480131"/>
          </a:xfrm>
          <a:prstGeom prst="rect">
            <a:avLst/>
          </a:prstGeom>
        </p:spPr>
        <p:txBody>
          <a:bodyPr/>
          <a:lstStyle>
            <a:lvl1pPr marL="0" algn="l" defTabSz="685783" rtl="0" eaLnBrk="1" latinLnBrk="0" hangingPunct="1">
              <a:lnSpc>
                <a:spcPct val="90000"/>
              </a:lnSpc>
              <a:spcBef>
                <a:spcPct val="0"/>
              </a:spcBef>
              <a:buNone/>
              <a:defRPr lang="en-US" sz="2100" b="1" kern="1200" dirty="0">
                <a:solidFill>
                  <a:srgbClr val="7F7F73"/>
                </a:solidFill>
                <a:latin typeface="Arial" panose="020B0604020202020204" pitchFamily="34" charset="0"/>
                <a:ea typeface="+mj-ea"/>
                <a:cs typeface="Arial" panose="020B0604020202020204" pitchFamily="34" charset="0"/>
              </a:defRPr>
            </a:lvl1pPr>
          </a:lstStyle>
          <a:p>
            <a:r>
              <a:rPr lang="en-US" sz="2800" dirty="0" smtClean="0"/>
              <a:t>Targeted Core Capabilities</a:t>
            </a:r>
            <a:endParaRPr lang="en-US" sz="2800" dirty="0"/>
          </a:p>
        </p:txBody>
      </p:sp>
      <p:sp>
        <p:nvSpPr>
          <p:cNvPr id="4" name="Content Placeholder 2"/>
          <p:cNvSpPr txBox="1">
            <a:spLocks/>
          </p:cNvSpPr>
          <p:nvPr/>
        </p:nvSpPr>
        <p:spPr>
          <a:xfrm>
            <a:off x="2308722" y="782556"/>
            <a:ext cx="4240761" cy="5521600"/>
          </a:xfrm>
          <a:prstGeom prst="rect">
            <a:avLst/>
          </a:prstGeom>
        </p:spPr>
        <p:txBody>
          <a:bodyPr>
            <a:noAutofit/>
          </a:bodyPr>
          <a:lstStyle>
            <a:lvl1pPr marL="129776" indent="-129776" algn="l" defTabSz="685783" rtl="0" eaLnBrk="1" latinLnBrk="0" hangingPunct="1">
              <a:lnSpc>
                <a:spcPct val="90000"/>
              </a:lnSpc>
              <a:spcBef>
                <a:spcPts val="750"/>
              </a:spcBef>
              <a:buClrTx/>
              <a:buFont typeface="Wingdings" panose="05000000000000000000" pitchFamily="2" charset="2"/>
              <a:buChar char="ü"/>
              <a:defRPr lang="en-US" sz="1800" b="1" kern="1200" dirty="0" smtClean="0">
                <a:solidFill>
                  <a:schemeClr val="tx1"/>
                </a:solidFill>
                <a:latin typeface="Arial" panose="020B0604020202020204" pitchFamily="34" charset="0"/>
                <a:ea typeface="+mn-ea"/>
                <a:cs typeface="Arial" panose="020B0604020202020204" pitchFamily="34" charset="0"/>
              </a:defRPr>
            </a:lvl1pPr>
            <a:lvl2pPr marL="385754" indent="-13096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56008" indent="-167875"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731026" indent="-12977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4pPr>
            <a:lvl5pPr marL="89890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430995" indent="-171446" algn="r"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sz="1400" u="sng" dirty="0" smtClean="0"/>
              <a:t>Required:</a:t>
            </a:r>
          </a:p>
          <a:p>
            <a:pPr marL="0" indent="0">
              <a:buFont typeface="Wingdings" panose="05000000000000000000" pitchFamily="2" charset="2"/>
              <a:buNone/>
            </a:pPr>
            <a:r>
              <a:rPr lang="en-US" sz="1400" b="0" dirty="0" smtClean="0"/>
              <a:t>CC1.     Planning</a:t>
            </a:r>
          </a:p>
          <a:p>
            <a:pPr marL="0" indent="0">
              <a:buFont typeface="Wingdings" panose="05000000000000000000" pitchFamily="2" charset="2"/>
              <a:buNone/>
            </a:pPr>
            <a:r>
              <a:rPr lang="en-US" sz="1400" b="0" dirty="0" smtClean="0"/>
              <a:t>CC2.     Public Information &amp; Warning</a:t>
            </a:r>
          </a:p>
          <a:p>
            <a:pPr marL="0" indent="0">
              <a:buFont typeface="Wingdings" panose="05000000000000000000" pitchFamily="2" charset="2"/>
              <a:buNone/>
            </a:pPr>
            <a:r>
              <a:rPr lang="en-US" sz="1400" b="0" dirty="0" smtClean="0"/>
              <a:t>CC3.     Operational Coordination</a:t>
            </a:r>
          </a:p>
          <a:p>
            <a:pPr marL="0" indent="0">
              <a:buFont typeface="Wingdings" panose="05000000000000000000" pitchFamily="2" charset="2"/>
              <a:buNone/>
            </a:pPr>
            <a:r>
              <a:rPr lang="en-US" sz="1400" b="0" dirty="0" smtClean="0"/>
              <a:t>CC4.     Intelligence and Information Sharing </a:t>
            </a:r>
          </a:p>
          <a:p>
            <a:pPr marL="0" indent="0">
              <a:buFont typeface="Wingdings" panose="05000000000000000000" pitchFamily="2" charset="2"/>
              <a:buNone/>
            </a:pPr>
            <a:r>
              <a:rPr lang="en-US" sz="1400" b="0" dirty="0" smtClean="0"/>
              <a:t>CC13.   Threat &amp; Hazard Identification</a:t>
            </a:r>
          </a:p>
          <a:p>
            <a:pPr marL="0" indent="0">
              <a:buFont typeface="Wingdings" panose="05000000000000000000" pitchFamily="2" charset="2"/>
              <a:buNone/>
            </a:pPr>
            <a:r>
              <a:rPr lang="en-US" sz="1400" b="0" dirty="0" smtClean="0"/>
              <a:t>CC15.   Environmental Response/Health &amp; Safety</a:t>
            </a:r>
          </a:p>
          <a:p>
            <a:pPr marL="0" indent="0">
              <a:buFont typeface="Wingdings" panose="05000000000000000000" pitchFamily="2" charset="2"/>
              <a:buNone/>
            </a:pPr>
            <a:r>
              <a:rPr lang="en-US" sz="1400" b="0" dirty="0" smtClean="0"/>
              <a:t>CC22.   On-Scene Security, Protection &amp; LE</a:t>
            </a:r>
          </a:p>
          <a:p>
            <a:pPr marL="0" indent="0">
              <a:buFont typeface="Wingdings" panose="05000000000000000000" pitchFamily="2" charset="2"/>
              <a:buNone/>
            </a:pPr>
            <a:r>
              <a:rPr lang="en-US" sz="1400" b="0" dirty="0" smtClean="0"/>
              <a:t>CC23.   Operational Communications</a:t>
            </a:r>
          </a:p>
          <a:p>
            <a:pPr marL="0" indent="0">
              <a:buFont typeface="Wingdings" panose="05000000000000000000" pitchFamily="2" charset="2"/>
              <a:buNone/>
            </a:pPr>
            <a:r>
              <a:rPr lang="en-US" sz="1400" b="0" dirty="0" smtClean="0"/>
              <a:t>CC24.   Public Health and Medical Services</a:t>
            </a:r>
          </a:p>
          <a:p>
            <a:pPr marL="0" indent="0">
              <a:buFont typeface="Wingdings" panose="05000000000000000000" pitchFamily="2" charset="2"/>
              <a:buNone/>
            </a:pPr>
            <a:r>
              <a:rPr lang="en-US" sz="1400" b="0" dirty="0" smtClean="0"/>
              <a:t>CC25.   Situational Assessment</a:t>
            </a:r>
          </a:p>
          <a:p>
            <a:pPr marL="0" indent="0">
              <a:buFont typeface="Wingdings" panose="05000000000000000000" pitchFamily="2" charset="2"/>
              <a:buNone/>
            </a:pPr>
            <a:r>
              <a:rPr lang="en-US" sz="1400" u="sng" dirty="0" smtClean="0"/>
              <a:t>Additional:</a:t>
            </a:r>
          </a:p>
          <a:p>
            <a:pPr marL="0" indent="0">
              <a:buFont typeface="Wingdings" panose="05000000000000000000" pitchFamily="2" charset="2"/>
              <a:buNone/>
            </a:pPr>
            <a:r>
              <a:rPr lang="en-US" sz="1400" b="0" dirty="0" smtClean="0"/>
              <a:t>CC11.   Community Resilience</a:t>
            </a:r>
          </a:p>
          <a:p>
            <a:pPr marL="0" indent="0">
              <a:buFont typeface="Wingdings" panose="05000000000000000000" pitchFamily="2" charset="2"/>
              <a:buNone/>
            </a:pPr>
            <a:r>
              <a:rPr lang="en-US" sz="1400" b="0" dirty="0" smtClean="0"/>
              <a:t>CC14.   Critical Transportation</a:t>
            </a:r>
          </a:p>
          <a:p>
            <a:pPr marL="0" indent="0">
              <a:buFont typeface="Wingdings" panose="05000000000000000000" pitchFamily="2" charset="2"/>
              <a:buNone/>
            </a:pPr>
            <a:r>
              <a:rPr lang="en-US" sz="1400" b="0" dirty="0" smtClean="0"/>
              <a:t>CC16.   Fatality Management Services</a:t>
            </a:r>
          </a:p>
          <a:p>
            <a:pPr marL="0" indent="0">
              <a:buFont typeface="Wingdings" panose="05000000000000000000" pitchFamily="2" charset="2"/>
              <a:buNone/>
            </a:pPr>
            <a:r>
              <a:rPr lang="en-US" sz="1400" b="0" dirty="0" smtClean="0"/>
              <a:t>CC20.   Mass Care Services </a:t>
            </a:r>
          </a:p>
          <a:p>
            <a:pPr marL="0" indent="0">
              <a:buFont typeface="Wingdings" panose="05000000000000000000" pitchFamily="2" charset="2"/>
              <a:buNone/>
            </a:pPr>
            <a:r>
              <a:rPr lang="en-US" sz="1400" b="0" dirty="0" smtClean="0"/>
              <a:t>CC26.   Health &amp; Social Services</a:t>
            </a:r>
          </a:p>
          <a:p>
            <a:pPr marL="0" indent="0">
              <a:buFont typeface="Wingdings" panose="05000000000000000000" pitchFamily="2" charset="2"/>
              <a:buNone/>
            </a:pPr>
            <a:endParaRPr lang="en-US" sz="1200" b="0" dirty="0"/>
          </a:p>
        </p:txBody>
      </p:sp>
    </p:spTree>
    <p:extLst>
      <p:ext uri="{BB962C8B-B14F-4D97-AF65-F5344CB8AC3E}">
        <p14:creationId xmlns:p14="http://schemas.microsoft.com/office/powerpoint/2010/main" xmlns="" val="281983190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6761" y="100584"/>
            <a:ext cx="7955280" cy="480131"/>
          </a:xfrm>
          <a:prstGeom prst="rect">
            <a:avLst/>
          </a:prstGeom>
        </p:spPr>
        <p:txBody>
          <a:bodyPr/>
          <a:lstStyle>
            <a:lvl1pPr marL="0" algn="l" defTabSz="685783" rtl="0" eaLnBrk="1" latinLnBrk="0" hangingPunct="1">
              <a:lnSpc>
                <a:spcPct val="90000"/>
              </a:lnSpc>
              <a:spcBef>
                <a:spcPct val="0"/>
              </a:spcBef>
              <a:buNone/>
              <a:defRPr lang="en-US" sz="2100" b="1" kern="1200" dirty="0">
                <a:solidFill>
                  <a:srgbClr val="7F7F73"/>
                </a:solidFill>
                <a:latin typeface="Arial" panose="020B0604020202020204" pitchFamily="34" charset="0"/>
                <a:ea typeface="+mj-ea"/>
                <a:cs typeface="Arial" panose="020B0604020202020204" pitchFamily="34" charset="0"/>
              </a:defRPr>
            </a:lvl1pPr>
          </a:lstStyle>
          <a:p>
            <a:r>
              <a:rPr lang="en-US" sz="2800" dirty="0" smtClean="0"/>
              <a:t>FSE ORBIT COMET-21  Scenario</a:t>
            </a:r>
            <a:endParaRPr lang="en-US" sz="2800" dirty="0"/>
          </a:p>
        </p:txBody>
      </p:sp>
      <p:sp>
        <p:nvSpPr>
          <p:cNvPr id="3" name="Content Placeholder 2"/>
          <p:cNvSpPr txBox="1">
            <a:spLocks/>
          </p:cNvSpPr>
          <p:nvPr/>
        </p:nvSpPr>
        <p:spPr>
          <a:xfrm>
            <a:off x="781303" y="1213137"/>
            <a:ext cx="7772400" cy="4351338"/>
          </a:xfrm>
          <a:prstGeom prst="rect">
            <a:avLst/>
          </a:prstGeom>
        </p:spPr>
        <p:txBody>
          <a:bodyPr>
            <a:noAutofit/>
          </a:bodyPr>
          <a:lstStyle>
            <a:lvl1pPr marL="129776" indent="-129776" algn="l" defTabSz="685783" rtl="0" eaLnBrk="1" latinLnBrk="0" hangingPunct="1">
              <a:lnSpc>
                <a:spcPct val="90000"/>
              </a:lnSpc>
              <a:spcBef>
                <a:spcPts val="750"/>
              </a:spcBef>
              <a:buClrTx/>
              <a:buFont typeface="Wingdings" panose="05000000000000000000" pitchFamily="2" charset="2"/>
              <a:buChar char="ü"/>
              <a:defRPr lang="en-US" sz="1800" b="1" kern="1200" dirty="0" smtClean="0">
                <a:solidFill>
                  <a:schemeClr val="tx1"/>
                </a:solidFill>
                <a:latin typeface="Arial" panose="020B0604020202020204" pitchFamily="34" charset="0"/>
                <a:ea typeface="+mn-ea"/>
                <a:cs typeface="Arial" panose="020B0604020202020204" pitchFamily="34" charset="0"/>
              </a:defRPr>
            </a:lvl1pPr>
            <a:lvl2pPr marL="385754" indent="-13096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56008" indent="-167875"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731026" indent="-12977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4pPr>
            <a:lvl5pPr marL="89890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430995" indent="-171446" algn="r"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Font typeface="Wingdings" panose="05000000000000000000" pitchFamily="2" charset="2"/>
              <a:buNone/>
            </a:pPr>
            <a:r>
              <a:rPr lang="en-US" b="0" dirty="0" smtClean="0"/>
              <a:t>  Shortly following the conclusion of FSE ORBIT COMET-19, Ft. Bragg has reduced it’s FPCON posture to B(+) and returned operations to a steady-state level.  </a:t>
            </a:r>
          </a:p>
          <a:p>
            <a:pPr marL="0" indent="0">
              <a:lnSpc>
                <a:spcPct val="120000"/>
              </a:lnSpc>
              <a:spcBef>
                <a:spcPts val="0"/>
              </a:spcBef>
              <a:buFont typeface="Wingdings" panose="05000000000000000000" pitchFamily="2" charset="2"/>
              <a:buNone/>
            </a:pPr>
            <a:endParaRPr lang="en-US" b="0" dirty="0" smtClean="0"/>
          </a:p>
          <a:p>
            <a:pPr marL="0" indent="0">
              <a:lnSpc>
                <a:spcPct val="120000"/>
              </a:lnSpc>
              <a:spcBef>
                <a:spcPts val="0"/>
              </a:spcBef>
              <a:buFont typeface="Wingdings" panose="05000000000000000000" pitchFamily="2" charset="2"/>
              <a:buNone/>
            </a:pPr>
            <a:r>
              <a:rPr lang="en-US" b="0" dirty="0" smtClean="0"/>
              <a:t>  Two of the four personnel who had successfully infiltrated the installation during ORBIT COMET-19 (and remained undetected) detonate a tanker filled with a Class III </a:t>
            </a:r>
            <a:r>
              <a:rPr lang="en-US" b="0" dirty="0" err="1" smtClean="0"/>
              <a:t>HazMat</a:t>
            </a:r>
            <a:r>
              <a:rPr lang="en-US" b="0" dirty="0" smtClean="0"/>
              <a:t> (Acetonitrile) near the Pope Airfield Hanger causing a MASCAL event, multiple fatalities, </a:t>
            </a:r>
            <a:r>
              <a:rPr lang="en-US" b="0" dirty="0" err="1" smtClean="0"/>
              <a:t>HazMat</a:t>
            </a:r>
            <a:r>
              <a:rPr lang="en-US" b="0" dirty="0" smtClean="0"/>
              <a:t> release and a toxic plume traveling SE across Silver Ramp and the runway towards the Pope Soldier Readiness Center.</a:t>
            </a:r>
            <a:endParaRPr lang="en-US" b="0" dirty="0"/>
          </a:p>
        </p:txBody>
      </p:sp>
    </p:spTree>
    <p:extLst>
      <p:ext uri="{BB962C8B-B14F-4D97-AF65-F5344CB8AC3E}">
        <p14:creationId xmlns:p14="http://schemas.microsoft.com/office/powerpoint/2010/main" xmlns="" val="399785543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6761" y="100584"/>
            <a:ext cx="7955280" cy="480131"/>
          </a:xfrm>
          <a:prstGeom prst="rect">
            <a:avLst/>
          </a:prstGeom>
        </p:spPr>
        <p:txBody>
          <a:bodyPr/>
          <a:lstStyle>
            <a:lvl1pPr marL="0" algn="l" defTabSz="685783" rtl="0" eaLnBrk="1" latinLnBrk="0" hangingPunct="1">
              <a:lnSpc>
                <a:spcPct val="90000"/>
              </a:lnSpc>
              <a:spcBef>
                <a:spcPct val="0"/>
              </a:spcBef>
              <a:buNone/>
              <a:defRPr lang="en-US" sz="2100" b="1" kern="1200" dirty="0">
                <a:solidFill>
                  <a:srgbClr val="7F7F73"/>
                </a:solidFill>
                <a:latin typeface="Arial" panose="020B0604020202020204" pitchFamily="34" charset="0"/>
                <a:ea typeface="+mj-ea"/>
                <a:cs typeface="Arial" panose="020B0604020202020204" pitchFamily="34" charset="0"/>
              </a:defRPr>
            </a:lvl1pPr>
          </a:lstStyle>
          <a:p>
            <a:r>
              <a:rPr lang="en-US" sz="2800" dirty="0" smtClean="0">
                <a:solidFill>
                  <a:schemeClr val="bg1">
                    <a:lumMod val="85000"/>
                  </a:schemeClr>
                </a:solidFill>
              </a:rPr>
              <a:t>Full-Scale Exercise Overview</a:t>
            </a:r>
            <a:endParaRPr lang="en-US" sz="2800" dirty="0">
              <a:solidFill>
                <a:schemeClr val="bg1">
                  <a:lumMod val="85000"/>
                </a:schemeClr>
              </a:solidFill>
            </a:endParaRPr>
          </a:p>
        </p:txBody>
      </p:sp>
      <p:pic>
        <p:nvPicPr>
          <p:cNvPr id="3" name="Content Placeholder 4" descr="Ft Bragg AOR.PNG"/>
          <p:cNvPicPr>
            <a:picLocks noChangeAspect="1"/>
          </p:cNvPicPr>
          <p:nvPr/>
        </p:nvPicPr>
        <p:blipFill>
          <a:blip r:embed="rId2"/>
          <a:stretch>
            <a:fillRect/>
          </a:stretch>
        </p:blipFill>
        <p:spPr>
          <a:xfrm>
            <a:off x="228040" y="1095822"/>
            <a:ext cx="7885812" cy="5308926"/>
          </a:xfrm>
          <a:prstGeom prst="rect">
            <a:avLst/>
          </a:prstGeom>
        </p:spPr>
      </p:pic>
      <p:sp>
        <p:nvSpPr>
          <p:cNvPr id="4" name="Rectangular Callout 3"/>
          <p:cNvSpPr/>
          <p:nvPr/>
        </p:nvSpPr>
        <p:spPr bwMode="auto">
          <a:xfrm>
            <a:off x="1419509" y="855513"/>
            <a:ext cx="842863" cy="463082"/>
          </a:xfrm>
          <a:prstGeom prst="wedgeRectCallout">
            <a:avLst>
              <a:gd name="adj1" fmla="val 146516"/>
              <a:gd name="adj2" fmla="val 16800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HAZMAT Explosion</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5" name="8-Point Star 4"/>
          <p:cNvSpPr/>
          <p:nvPr/>
        </p:nvSpPr>
        <p:spPr bwMode="auto">
          <a:xfrm>
            <a:off x="2525310" y="2148347"/>
            <a:ext cx="305304" cy="320395"/>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1</a:t>
            </a:r>
          </a:p>
        </p:txBody>
      </p:sp>
      <p:sp>
        <p:nvSpPr>
          <p:cNvPr id="6" name="Rectangular Callout 5"/>
          <p:cNvSpPr/>
          <p:nvPr/>
        </p:nvSpPr>
        <p:spPr bwMode="auto">
          <a:xfrm>
            <a:off x="3762309" y="1444753"/>
            <a:ext cx="817274" cy="259080"/>
          </a:xfrm>
          <a:prstGeom prst="wedgeRectCallout">
            <a:avLst>
              <a:gd name="adj1" fmla="val -107755"/>
              <a:gd name="adj2" fmla="val 14997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MASCAL</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7" name="Rectangular Callout 6"/>
          <p:cNvSpPr/>
          <p:nvPr/>
        </p:nvSpPr>
        <p:spPr bwMode="auto">
          <a:xfrm>
            <a:off x="5036878" y="1318595"/>
            <a:ext cx="618934" cy="443495"/>
          </a:xfrm>
          <a:prstGeom prst="wedgeRectCallout">
            <a:avLst>
              <a:gd name="adj1" fmla="val -130563"/>
              <a:gd name="adj2" fmla="val 16587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Toxic Plume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8" name="Isosceles Triangle 7"/>
          <p:cNvSpPr/>
          <p:nvPr/>
        </p:nvSpPr>
        <p:spPr>
          <a:xfrm rot="18224300">
            <a:off x="4210261" y="1135227"/>
            <a:ext cx="738645" cy="2495263"/>
          </a:xfrm>
          <a:prstGeom prst="triangle">
            <a:avLst>
              <a:gd name="adj" fmla="val 0"/>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Point Star 8"/>
          <p:cNvSpPr/>
          <p:nvPr/>
        </p:nvSpPr>
        <p:spPr bwMode="auto">
          <a:xfrm>
            <a:off x="4701647" y="2552529"/>
            <a:ext cx="331684" cy="331660"/>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latin typeface="Arial" charset="0"/>
              </a:rPr>
              <a:t>2</a:t>
            </a:r>
            <a:endParaRPr kumimoji="0" lang="en-US" sz="1100" i="0" u="none" strike="noStrike" cap="none" normalizeH="0" baseline="0" dirty="0" smtClean="0">
              <a:ln>
                <a:noFill/>
              </a:ln>
              <a:solidFill>
                <a:schemeClr val="tx1"/>
              </a:solidFill>
              <a:effectLst/>
              <a:latin typeface="Arial" charset="0"/>
            </a:endParaRPr>
          </a:p>
        </p:txBody>
      </p:sp>
      <p:sp>
        <p:nvSpPr>
          <p:cNvPr id="10" name="8-Point Star 9"/>
          <p:cNvSpPr/>
          <p:nvPr/>
        </p:nvSpPr>
        <p:spPr bwMode="auto">
          <a:xfrm>
            <a:off x="3682827" y="3267079"/>
            <a:ext cx="305304" cy="320395"/>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5</a:t>
            </a:r>
          </a:p>
        </p:txBody>
      </p:sp>
      <p:sp>
        <p:nvSpPr>
          <p:cNvPr id="11" name="Rectangular Callout 10"/>
          <p:cNvSpPr/>
          <p:nvPr/>
        </p:nvSpPr>
        <p:spPr bwMode="auto">
          <a:xfrm>
            <a:off x="3424285" y="2754566"/>
            <a:ext cx="517085" cy="242348"/>
          </a:xfrm>
          <a:prstGeom prst="wedgeRectCallout">
            <a:avLst>
              <a:gd name="adj1" fmla="val 23828"/>
              <a:gd name="adj2" fmla="val 15546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EOC</a:t>
            </a:r>
            <a:endParaRPr kumimoji="0" lang="en-US" sz="1200" i="0" u="none" strike="noStrike" cap="none" normalizeH="0" baseline="0" dirty="0" smtClean="0">
              <a:ln>
                <a:noFill/>
              </a:ln>
              <a:solidFill>
                <a:schemeClr val="tx1"/>
              </a:solidFill>
              <a:effectLst/>
              <a:latin typeface="Arial" charset="0"/>
            </a:endParaRPr>
          </a:p>
        </p:txBody>
      </p:sp>
      <p:sp>
        <p:nvSpPr>
          <p:cNvPr id="12" name="8-Point Star 11"/>
          <p:cNvSpPr/>
          <p:nvPr/>
        </p:nvSpPr>
        <p:spPr bwMode="auto">
          <a:xfrm>
            <a:off x="3129728" y="3010499"/>
            <a:ext cx="305304" cy="320395"/>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Arial" charset="0"/>
              </a:rPr>
              <a:t>3</a:t>
            </a:r>
            <a:endParaRPr kumimoji="0" lang="en-US" sz="1400" i="0" u="none" strike="noStrike" cap="none" normalizeH="0" baseline="0" dirty="0" smtClean="0">
              <a:ln>
                <a:noFill/>
              </a:ln>
              <a:solidFill>
                <a:schemeClr val="tx1"/>
              </a:solidFill>
              <a:effectLst/>
              <a:latin typeface="Arial" charset="0"/>
            </a:endParaRPr>
          </a:p>
        </p:txBody>
      </p:sp>
      <p:sp>
        <p:nvSpPr>
          <p:cNvPr id="13" name="Rectangular Callout 12"/>
          <p:cNvSpPr/>
          <p:nvPr/>
        </p:nvSpPr>
        <p:spPr bwMode="auto">
          <a:xfrm>
            <a:off x="2029513" y="2915303"/>
            <a:ext cx="614295" cy="253194"/>
          </a:xfrm>
          <a:prstGeom prst="wedgeRectCallout">
            <a:avLst>
              <a:gd name="adj1" fmla="val 134815"/>
              <a:gd name="adj2" fmla="val 3914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EFAC </a:t>
            </a:r>
            <a:endParaRPr kumimoji="0" lang="en-US" sz="1200" i="0" u="none" strike="noStrike" cap="none" normalizeH="0" baseline="0" dirty="0" smtClean="0">
              <a:ln>
                <a:noFill/>
              </a:ln>
              <a:solidFill>
                <a:schemeClr val="tx1"/>
              </a:solidFill>
              <a:effectLst/>
              <a:latin typeface="Arial" charset="0"/>
            </a:endParaRPr>
          </a:p>
        </p:txBody>
      </p:sp>
      <p:sp>
        <p:nvSpPr>
          <p:cNvPr id="14" name="8-Point Star 13"/>
          <p:cNvSpPr/>
          <p:nvPr/>
        </p:nvSpPr>
        <p:spPr bwMode="auto">
          <a:xfrm>
            <a:off x="3336952" y="4048285"/>
            <a:ext cx="305304" cy="320395"/>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4</a:t>
            </a:r>
          </a:p>
        </p:txBody>
      </p:sp>
      <p:sp>
        <p:nvSpPr>
          <p:cNvPr id="15" name="Rectangular Callout 14"/>
          <p:cNvSpPr/>
          <p:nvPr/>
        </p:nvSpPr>
        <p:spPr bwMode="auto">
          <a:xfrm>
            <a:off x="4095167" y="4043366"/>
            <a:ext cx="938164" cy="242348"/>
          </a:xfrm>
          <a:prstGeom prst="wedgeRectCallout">
            <a:avLst>
              <a:gd name="adj1" fmla="val -100275"/>
              <a:gd name="adj2" fmla="val 1082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CASEVAC</a:t>
            </a:r>
            <a:endParaRPr kumimoji="0" lang="en-US" sz="120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190189707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425" y="1090305"/>
            <a:ext cx="4365224" cy="5439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u="sng" dirty="0" smtClean="0">
                <a:solidFill>
                  <a:schemeClr val="tx1"/>
                </a:solidFill>
              </a:rPr>
              <a:t>Vignette Scenario:</a:t>
            </a:r>
            <a:r>
              <a:rPr lang="en-US" sz="900" b="1" dirty="0" smtClean="0">
                <a:solidFill>
                  <a:schemeClr val="tx1"/>
                </a:solidFill>
              </a:rPr>
              <a:t>  </a:t>
            </a:r>
            <a:r>
              <a:rPr lang="en-US" sz="900" dirty="0" smtClean="0">
                <a:solidFill>
                  <a:schemeClr val="tx1"/>
                </a:solidFill>
                <a:latin typeface="Arial" pitchFamily="34" charset="0"/>
                <a:cs typeface="Arial" pitchFamily="34" charset="0"/>
              </a:rPr>
              <a:t>During a Class 3 HAZMAT (Acetonitrile) transportation, a 15,000gal tanker explodes via terrorist action on </a:t>
            </a:r>
            <a:r>
              <a:rPr lang="en-US" sz="900" dirty="0">
                <a:solidFill>
                  <a:schemeClr val="tx1"/>
                </a:solidFill>
              </a:rPr>
              <a:t>W. Manchester road between Airman Drive and </a:t>
            </a:r>
            <a:r>
              <a:rPr lang="en-US" sz="900" dirty="0" err="1">
                <a:solidFill>
                  <a:schemeClr val="tx1"/>
                </a:solidFill>
              </a:rPr>
              <a:t>Bluerock</a:t>
            </a:r>
            <a:r>
              <a:rPr lang="en-US" sz="900" dirty="0">
                <a:solidFill>
                  <a:schemeClr val="tx1"/>
                </a:solidFill>
              </a:rPr>
              <a:t> Ln, with the plume traveling SE across the Joint Interoperability Training Center, the Pope Airfield Hanger, Silver ramp, and across the runway towards the Pope Soldier Readiness Center area.</a:t>
            </a:r>
          </a:p>
          <a:p>
            <a:pPr marL="228600" indent="-228600"/>
            <a:endParaRPr lang="en-US" sz="900" dirty="0" smtClean="0">
              <a:solidFill>
                <a:schemeClr val="tx1"/>
              </a:solidFill>
              <a:latin typeface="Arial" pitchFamily="34" charset="0"/>
              <a:cs typeface="Arial" pitchFamily="34" charset="0"/>
            </a:endParaRPr>
          </a:p>
          <a:p>
            <a:r>
              <a:rPr lang="en-US" sz="900" b="1" u="sng" dirty="0" smtClean="0">
                <a:solidFill>
                  <a:schemeClr val="tx1"/>
                </a:solidFill>
                <a:latin typeface="Arial" pitchFamily="34" charset="0"/>
                <a:cs typeface="Arial" pitchFamily="34" charset="0"/>
              </a:rPr>
              <a:t>Training Objective #3:</a:t>
            </a:r>
            <a:r>
              <a:rPr lang="en-US" sz="900" dirty="0" smtClean="0">
                <a:solidFill>
                  <a:schemeClr val="tx1"/>
                </a:solidFill>
                <a:latin typeface="Arial" pitchFamily="34" charset="0"/>
                <a:cs typeface="Arial" pitchFamily="34" charset="0"/>
              </a:rPr>
              <a:t>  </a:t>
            </a:r>
            <a:r>
              <a:rPr lang="en-US" sz="900" dirty="0">
                <a:solidFill>
                  <a:schemeClr val="tx1"/>
                </a:solidFill>
                <a:latin typeface="Arial" pitchFamily="34" charset="0"/>
                <a:cs typeface="Arial" pitchFamily="34" charset="0"/>
              </a:rPr>
              <a:t>Validate the EFAC plan by providing life-sustaining and human services to the affected population, to include hydration, feeding, sheltering, temporary housing, evacuee support, reunification, and distribution of emergency supplies.</a:t>
            </a:r>
          </a:p>
          <a:p>
            <a:pPr marL="228600" indent="-228600"/>
            <a:endParaRPr lang="en-US" sz="900" dirty="0" smtClean="0">
              <a:solidFill>
                <a:srgbClr val="C00000"/>
              </a:solidFill>
              <a:latin typeface="Arial" pitchFamily="34" charset="0"/>
              <a:cs typeface="Arial" pitchFamily="34" charset="0"/>
            </a:endParaRPr>
          </a:p>
          <a:p>
            <a:r>
              <a:rPr lang="en-US" sz="900" b="1" u="sng" dirty="0" smtClean="0">
                <a:solidFill>
                  <a:schemeClr val="tx1"/>
                </a:solidFill>
                <a:cs typeface="Arial" panose="020B0604020202020204" pitchFamily="34" charset="0"/>
              </a:rPr>
              <a:t>Training Objective #4</a:t>
            </a:r>
            <a:r>
              <a:rPr lang="en-US" sz="900" b="1" dirty="0" smtClean="0">
                <a:solidFill>
                  <a:schemeClr val="tx1"/>
                </a:solidFill>
                <a:cs typeface="Arial" panose="020B0604020202020204" pitchFamily="34" charset="0"/>
              </a:rPr>
              <a:t>:</a:t>
            </a:r>
            <a:r>
              <a:rPr lang="en-US" sz="900" dirty="0" smtClean="0">
                <a:solidFill>
                  <a:schemeClr val="tx1"/>
                </a:solidFill>
                <a:cs typeface="Arial" panose="020B0604020202020204" pitchFamily="34" charset="0"/>
              </a:rPr>
              <a:t> </a:t>
            </a:r>
            <a:r>
              <a:rPr lang="en-US" sz="900" dirty="0" smtClean="0">
                <a:solidFill>
                  <a:schemeClr val="tx1"/>
                </a:solidFill>
                <a:latin typeface="Arial" panose="020B0604020202020204" pitchFamily="34" charset="0"/>
                <a:cs typeface="Arial" panose="020B0604020202020204" pitchFamily="34" charset="0"/>
              </a:rPr>
              <a:t>Conduct appropriate measures to ensure the protection of the health and safety of the public and workers, as well as the environment, from all hazards in support of responder operations and the affected communities. Detect, assess, stabilize, and clean up releases of hazardous materials into the environment, including buildings/structures, and properly manage waste.</a:t>
            </a:r>
          </a:p>
          <a:p>
            <a:pPr marL="228600" indent="-228600">
              <a:buAutoNum type="arabicPeriod" startAt="3"/>
            </a:pPr>
            <a:endParaRPr lang="en-US" sz="900" dirty="0" smtClean="0">
              <a:solidFill>
                <a:srgbClr val="C00000"/>
              </a:solidFill>
              <a:latin typeface="Arial" panose="020B0604020202020204" pitchFamily="34" charset="0"/>
              <a:cs typeface="Arial" panose="020B0604020202020204" pitchFamily="34" charset="0"/>
            </a:endParaRPr>
          </a:p>
          <a:p>
            <a:r>
              <a:rPr lang="en-US" sz="900" b="1" u="sng" dirty="0" smtClean="0">
                <a:solidFill>
                  <a:schemeClr val="tx1"/>
                </a:solidFill>
                <a:cs typeface="Arial" panose="020B0604020202020204" pitchFamily="34" charset="0"/>
              </a:rPr>
              <a:t>Training Objective #5</a:t>
            </a:r>
            <a:r>
              <a:rPr lang="en-US" sz="900" b="1" dirty="0" smtClean="0">
                <a:solidFill>
                  <a:schemeClr val="tx1"/>
                </a:solidFill>
                <a:cs typeface="Arial" panose="020B0604020202020204" pitchFamily="34" charset="0"/>
              </a:rPr>
              <a:t>: </a:t>
            </a:r>
            <a:r>
              <a:rPr lang="en-US" sz="900" dirty="0" smtClean="0">
                <a:solidFill>
                  <a:schemeClr val="tx1"/>
                </a:solidFill>
                <a:latin typeface="Arial" panose="020B0604020202020204" pitchFamily="34" charset="0"/>
                <a:cs typeface="Arial" panose="020B0604020202020204" pitchFamily="34" charset="0"/>
              </a:rPr>
              <a:t>Conduct a Recovery Planning Process, engaging the whole community as appropriate in the development of executable strategic, operational, and/or tactical-level approaches to address all core capabilities, and integrates socioeconomic, demographic, accessibility, technology, and risk assessment considerations, which will be implemented in accordance with the timeline contained in the plan.</a:t>
            </a:r>
          </a:p>
          <a:p>
            <a:endParaRPr lang="en-US" sz="900" dirty="0" smtClean="0">
              <a:solidFill>
                <a:srgbClr val="C00000"/>
              </a:solidFill>
              <a:cs typeface="Arial" panose="020B0604020202020204" pitchFamily="34" charset="0"/>
            </a:endParaRPr>
          </a:p>
          <a:p>
            <a:r>
              <a:rPr lang="en-US" sz="900" b="1" u="sng" dirty="0" smtClean="0">
                <a:solidFill>
                  <a:schemeClr val="tx1"/>
                </a:solidFill>
              </a:rPr>
              <a:t>Vignette Core Capabilities Exercised:</a:t>
            </a:r>
            <a:endParaRPr lang="en-US" sz="900" u="sng" dirty="0" smtClean="0">
              <a:solidFill>
                <a:schemeClr val="tx1"/>
              </a:solidFill>
            </a:endParaRPr>
          </a:p>
          <a:p>
            <a:r>
              <a:rPr lang="en-US" sz="900" dirty="0" smtClean="0">
                <a:solidFill>
                  <a:schemeClr val="tx1"/>
                </a:solidFill>
                <a:latin typeface="Arial" panose="020B0604020202020204" pitchFamily="34" charset="0"/>
                <a:cs typeface="Arial" panose="020B0604020202020204" pitchFamily="34" charset="0"/>
              </a:rPr>
              <a:t>CC1.     Planning</a:t>
            </a:r>
          </a:p>
          <a:p>
            <a:r>
              <a:rPr lang="en-US" sz="900" dirty="0">
                <a:solidFill>
                  <a:schemeClr val="tx1"/>
                </a:solidFill>
                <a:latin typeface="Arial" panose="020B0604020202020204" pitchFamily="34" charset="0"/>
                <a:cs typeface="Arial" panose="020B0604020202020204" pitchFamily="34" charset="0"/>
              </a:rPr>
              <a:t>CC2.     Public Information &amp; Warning</a:t>
            </a:r>
          </a:p>
          <a:p>
            <a:r>
              <a:rPr lang="en-US" sz="900" dirty="0" smtClean="0">
                <a:solidFill>
                  <a:schemeClr val="tx1"/>
                </a:solidFill>
                <a:latin typeface="Arial" panose="020B0604020202020204" pitchFamily="34" charset="0"/>
                <a:cs typeface="Arial" panose="020B0604020202020204" pitchFamily="34" charset="0"/>
              </a:rPr>
              <a:t>CC3.     Operational Coordination</a:t>
            </a:r>
          </a:p>
          <a:p>
            <a:r>
              <a:rPr lang="en-US" sz="900" dirty="0" smtClean="0">
                <a:solidFill>
                  <a:schemeClr val="tx1"/>
                </a:solidFill>
                <a:latin typeface="Arial" panose="020B0604020202020204" pitchFamily="34" charset="0"/>
                <a:cs typeface="Arial" panose="020B0604020202020204" pitchFamily="34" charset="0"/>
              </a:rPr>
              <a:t>CC4.     Intelligence and Information Sharing </a:t>
            </a:r>
          </a:p>
          <a:p>
            <a:r>
              <a:rPr lang="en-US" sz="900" dirty="0" smtClean="0">
                <a:solidFill>
                  <a:schemeClr val="tx1"/>
                </a:solidFill>
                <a:latin typeface="Arial" panose="020B0604020202020204" pitchFamily="34" charset="0"/>
                <a:cs typeface="Arial" panose="020B0604020202020204" pitchFamily="34" charset="0"/>
              </a:rPr>
              <a:t>CC13.   Threat &amp; Hazard Identification</a:t>
            </a:r>
          </a:p>
          <a:p>
            <a:r>
              <a:rPr lang="en-US" sz="900" dirty="0" smtClean="0">
                <a:solidFill>
                  <a:schemeClr val="tx1"/>
                </a:solidFill>
                <a:latin typeface="Arial" panose="020B0604020202020204" pitchFamily="34" charset="0"/>
                <a:cs typeface="Arial" panose="020B0604020202020204" pitchFamily="34" charset="0"/>
              </a:rPr>
              <a:t>CC14.   Critical Transportation</a:t>
            </a:r>
          </a:p>
          <a:p>
            <a:r>
              <a:rPr lang="en-US" sz="900" dirty="0" smtClean="0">
                <a:solidFill>
                  <a:schemeClr val="tx1"/>
                </a:solidFill>
                <a:latin typeface="Arial" panose="020B0604020202020204" pitchFamily="34" charset="0"/>
                <a:cs typeface="Arial" panose="020B0604020202020204" pitchFamily="34" charset="0"/>
              </a:rPr>
              <a:t>CC15.   Environmental Response/Health &amp; Safety</a:t>
            </a:r>
          </a:p>
          <a:p>
            <a:r>
              <a:rPr lang="en-US" sz="900" dirty="0">
                <a:solidFill>
                  <a:schemeClr val="tx1"/>
                </a:solidFill>
                <a:latin typeface="Arial" panose="020B0604020202020204" pitchFamily="34" charset="0"/>
                <a:cs typeface="Arial" panose="020B0604020202020204" pitchFamily="34" charset="0"/>
              </a:rPr>
              <a:t>CC16.  </a:t>
            </a:r>
            <a:r>
              <a:rPr lang="en-US" sz="900" dirty="0" smtClean="0">
                <a:solidFill>
                  <a:schemeClr val="tx1"/>
                </a:solidFill>
                <a:latin typeface="Arial" panose="020B0604020202020204" pitchFamily="34" charset="0"/>
                <a:cs typeface="Arial" panose="020B0604020202020204" pitchFamily="34" charset="0"/>
              </a:rPr>
              <a:t> Fatality </a:t>
            </a:r>
            <a:r>
              <a:rPr lang="en-US" sz="900" dirty="0">
                <a:solidFill>
                  <a:schemeClr val="tx1"/>
                </a:solidFill>
                <a:latin typeface="Arial" panose="020B0604020202020204" pitchFamily="34" charset="0"/>
                <a:cs typeface="Arial" panose="020B0604020202020204" pitchFamily="34" charset="0"/>
              </a:rPr>
              <a:t>Management </a:t>
            </a:r>
            <a:r>
              <a:rPr lang="en-US" sz="900" dirty="0" smtClean="0">
                <a:solidFill>
                  <a:schemeClr val="tx1"/>
                </a:solidFill>
                <a:latin typeface="Arial" panose="020B0604020202020204" pitchFamily="34" charset="0"/>
                <a:cs typeface="Arial" panose="020B0604020202020204" pitchFamily="34" charset="0"/>
              </a:rPr>
              <a:t>Services</a:t>
            </a:r>
          </a:p>
          <a:p>
            <a:r>
              <a:rPr lang="en-US" sz="900" dirty="0" smtClean="0">
                <a:solidFill>
                  <a:schemeClr val="tx1"/>
                </a:solidFill>
                <a:latin typeface="Arial" panose="020B0604020202020204" pitchFamily="34" charset="0"/>
                <a:cs typeface="Arial" panose="020B0604020202020204" pitchFamily="34" charset="0"/>
              </a:rPr>
              <a:t>CC20.   Mass Care Services </a:t>
            </a:r>
            <a:endParaRPr lang="en-US" sz="900" dirty="0">
              <a:solidFill>
                <a:schemeClr val="tx1"/>
              </a:solidFill>
              <a:latin typeface="Arial" panose="020B0604020202020204" pitchFamily="34" charset="0"/>
              <a:cs typeface="Arial" panose="020B0604020202020204" pitchFamily="34" charset="0"/>
            </a:endParaRPr>
          </a:p>
          <a:p>
            <a:r>
              <a:rPr lang="en-US" sz="900" dirty="0" smtClean="0">
                <a:solidFill>
                  <a:schemeClr val="tx1"/>
                </a:solidFill>
                <a:latin typeface="Arial" panose="020B0604020202020204" pitchFamily="34" charset="0"/>
                <a:cs typeface="Arial" panose="020B0604020202020204" pitchFamily="34" charset="0"/>
              </a:rPr>
              <a:t>CC22.   On-Scene Security, Protection &amp; LE</a:t>
            </a:r>
          </a:p>
          <a:p>
            <a:r>
              <a:rPr lang="en-US" sz="900" dirty="0" smtClean="0">
                <a:solidFill>
                  <a:schemeClr val="tx1"/>
                </a:solidFill>
                <a:latin typeface="Arial" panose="020B0604020202020204" pitchFamily="34" charset="0"/>
                <a:cs typeface="Arial" panose="020B0604020202020204" pitchFamily="34" charset="0"/>
              </a:rPr>
              <a:t>CC23.   Operational Communications</a:t>
            </a:r>
          </a:p>
          <a:p>
            <a:r>
              <a:rPr lang="en-US" sz="900" dirty="0" smtClean="0">
                <a:solidFill>
                  <a:schemeClr val="tx1"/>
                </a:solidFill>
                <a:latin typeface="Arial" panose="020B0604020202020204" pitchFamily="34" charset="0"/>
                <a:cs typeface="Arial" panose="020B0604020202020204" pitchFamily="34" charset="0"/>
              </a:rPr>
              <a:t>CC24.   Public Health and Medical Services</a:t>
            </a:r>
          </a:p>
          <a:p>
            <a:r>
              <a:rPr lang="en-US" sz="900" dirty="0" smtClean="0">
                <a:solidFill>
                  <a:schemeClr val="tx1"/>
                </a:solidFill>
                <a:latin typeface="Arial" panose="020B0604020202020204" pitchFamily="34" charset="0"/>
                <a:cs typeface="Arial" panose="020B0604020202020204" pitchFamily="34" charset="0"/>
              </a:rPr>
              <a:t>CC25.   Situational Assessment</a:t>
            </a:r>
          </a:p>
          <a:p>
            <a:r>
              <a:rPr lang="en-US" sz="900" dirty="0" smtClean="0">
                <a:solidFill>
                  <a:schemeClr val="tx1"/>
                </a:solidFill>
                <a:latin typeface="Arial" panose="020B0604020202020204" pitchFamily="34" charset="0"/>
                <a:cs typeface="Arial" panose="020B0604020202020204" pitchFamily="34" charset="0"/>
              </a:rPr>
              <a:t>CC26.   Health and Social Services</a:t>
            </a:r>
          </a:p>
          <a:p>
            <a:endParaRPr lang="en-US" sz="1000" dirty="0" smtClean="0">
              <a:solidFill>
                <a:srgbClr val="C00000"/>
              </a:solidFill>
            </a:endParaRPr>
          </a:p>
        </p:txBody>
      </p:sp>
      <p:pic>
        <p:nvPicPr>
          <p:cNvPr id="3" name="Picture 2"/>
          <p:cNvPicPr>
            <a:picLocks noChangeAspect="1"/>
          </p:cNvPicPr>
          <p:nvPr/>
        </p:nvPicPr>
        <p:blipFill>
          <a:blip r:embed="rId3"/>
          <a:stretch>
            <a:fillRect/>
          </a:stretch>
        </p:blipFill>
        <p:spPr>
          <a:xfrm>
            <a:off x="4578596" y="1090305"/>
            <a:ext cx="4545924" cy="2670355"/>
          </a:xfrm>
          <a:prstGeom prst="rect">
            <a:avLst/>
          </a:prstGeom>
        </p:spPr>
      </p:pic>
      <p:sp>
        <p:nvSpPr>
          <p:cNvPr id="5" name="TextBox 4"/>
          <p:cNvSpPr txBox="1"/>
          <p:nvPr/>
        </p:nvSpPr>
        <p:spPr>
          <a:xfrm>
            <a:off x="4506614" y="5978553"/>
            <a:ext cx="4262519" cy="646331"/>
          </a:xfrm>
          <a:prstGeom prst="rect">
            <a:avLst/>
          </a:prstGeom>
          <a:noFill/>
        </p:spPr>
        <p:txBody>
          <a:bodyPr wrap="square" rtlCol="0">
            <a:spAutoFit/>
          </a:bodyPr>
          <a:lstStyle/>
          <a:p>
            <a:r>
              <a:rPr lang="en-US" sz="1200" dirty="0" smtClean="0"/>
              <a:t>Controller:</a:t>
            </a:r>
          </a:p>
          <a:p>
            <a:r>
              <a:rPr lang="en-US" sz="1200" dirty="0" smtClean="0"/>
              <a:t>Phone:</a:t>
            </a:r>
          </a:p>
          <a:p>
            <a:r>
              <a:rPr lang="en-US" sz="1200" dirty="0" smtClean="0"/>
              <a:t>LMR Freq:</a:t>
            </a:r>
            <a:endParaRPr lang="en-US" sz="1200" dirty="0"/>
          </a:p>
        </p:txBody>
      </p:sp>
      <p:sp>
        <p:nvSpPr>
          <p:cNvPr id="7" name="Rectangular Callout 6"/>
          <p:cNvSpPr/>
          <p:nvPr/>
        </p:nvSpPr>
        <p:spPr bwMode="auto">
          <a:xfrm>
            <a:off x="5966599" y="1079685"/>
            <a:ext cx="842863" cy="463082"/>
          </a:xfrm>
          <a:prstGeom prst="wedgeRectCallout">
            <a:avLst>
              <a:gd name="adj1" fmla="val -161588"/>
              <a:gd name="adj2" fmla="val 9889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HAZMAT Explosion</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8" name="8-Point Star 7"/>
          <p:cNvSpPr/>
          <p:nvPr/>
        </p:nvSpPr>
        <p:spPr bwMode="auto">
          <a:xfrm>
            <a:off x="4745112" y="1673121"/>
            <a:ext cx="331684" cy="331660"/>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latin typeface="Arial" charset="0"/>
              </a:rPr>
              <a:t>1</a:t>
            </a:r>
            <a:endParaRPr kumimoji="0" lang="en-US" sz="1100" i="0" u="none" strike="noStrike" cap="none" normalizeH="0" baseline="0" dirty="0" smtClean="0">
              <a:ln>
                <a:noFill/>
              </a:ln>
              <a:solidFill>
                <a:schemeClr val="tx1"/>
              </a:solidFill>
              <a:effectLst/>
              <a:latin typeface="Arial" charset="0"/>
            </a:endParaRPr>
          </a:p>
        </p:txBody>
      </p:sp>
      <p:sp>
        <p:nvSpPr>
          <p:cNvPr id="9" name="Isosceles Triangle 8"/>
          <p:cNvSpPr/>
          <p:nvPr/>
        </p:nvSpPr>
        <p:spPr>
          <a:xfrm rot="2255164">
            <a:off x="5083949" y="1715515"/>
            <a:ext cx="4648979" cy="1820730"/>
          </a:xfrm>
          <a:prstGeom prst="triangle">
            <a:avLst>
              <a:gd name="adj" fmla="val 100000"/>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ular Callout 10"/>
          <p:cNvSpPr/>
          <p:nvPr/>
        </p:nvSpPr>
        <p:spPr bwMode="auto">
          <a:xfrm>
            <a:off x="7055925" y="1451374"/>
            <a:ext cx="618934" cy="443495"/>
          </a:xfrm>
          <a:prstGeom prst="wedgeRectCallout">
            <a:avLst>
              <a:gd name="adj1" fmla="val -130563"/>
              <a:gd name="adj2" fmla="val 16587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charset="0"/>
              </a:rPr>
              <a:t>Toxic Plume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14" name="Rectangle 13"/>
          <p:cNvSpPr/>
          <p:nvPr/>
        </p:nvSpPr>
        <p:spPr>
          <a:xfrm rot="18570348">
            <a:off x="6709583" y="2306712"/>
            <a:ext cx="3120045" cy="1914630"/>
          </a:xfrm>
          <a:prstGeom prst="rect">
            <a:avLst/>
          </a:prstGeom>
          <a:solidFill>
            <a:schemeClr val="accent3">
              <a:lumMod val="20000"/>
              <a:lumOff val="8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0664" y="3760660"/>
            <a:ext cx="4543856" cy="1477328"/>
          </a:xfrm>
          <a:prstGeom prst="rect">
            <a:avLst/>
          </a:prstGeom>
          <a:solidFill>
            <a:schemeClr val="bg1"/>
          </a:solidFill>
        </p:spPr>
        <p:txBody>
          <a:bodyPr wrap="square">
            <a:spAutoFit/>
          </a:bodyPr>
          <a:lstStyle/>
          <a:p>
            <a:r>
              <a:rPr lang="en-US" sz="900" b="1" u="sng" dirty="0"/>
              <a:t>Expected Player Action</a:t>
            </a:r>
            <a:r>
              <a:rPr lang="en-US" sz="900" b="1" u="sng" dirty="0" smtClean="0"/>
              <a:t>:</a:t>
            </a:r>
          </a:p>
          <a:p>
            <a:r>
              <a:rPr lang="en-US" sz="900" dirty="0" smtClean="0"/>
              <a:t>Fire/</a:t>
            </a:r>
            <a:r>
              <a:rPr lang="en-US" sz="900" dirty="0" err="1" smtClean="0"/>
              <a:t>HazMat</a:t>
            </a:r>
            <a:r>
              <a:rPr lang="en-US" sz="900" dirty="0" smtClean="0"/>
              <a:t> identification &amp; response; Mass notification, public messaging, Shelter in Place – Evacuation, MASCAL, fatality management operations, TWG assessment, FPCON changes, airfield closure (NOTAM), mass search and rescue, mass care operations, personnel accountability, establish EFAC and shelter, reunification, building/airfield remediation, RWG planning, Joint Information Center, press conference, etc.</a:t>
            </a:r>
          </a:p>
          <a:p>
            <a:endParaRPr lang="en-US" sz="900" dirty="0"/>
          </a:p>
          <a:p>
            <a:endParaRPr lang="en-US" sz="900" dirty="0" smtClean="0"/>
          </a:p>
          <a:p>
            <a:endParaRPr lang="en-US" sz="900" dirty="0"/>
          </a:p>
        </p:txBody>
      </p:sp>
      <p:sp>
        <p:nvSpPr>
          <p:cNvPr id="16" name="Rectangular Callout 15"/>
          <p:cNvSpPr/>
          <p:nvPr/>
        </p:nvSpPr>
        <p:spPr bwMode="auto">
          <a:xfrm>
            <a:off x="7441828" y="2034052"/>
            <a:ext cx="1054472" cy="465793"/>
          </a:xfrm>
          <a:prstGeom prst="wedgeRectCallout">
            <a:avLst>
              <a:gd name="adj1" fmla="val 9115"/>
              <a:gd name="adj2" fmla="val 14124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Evacuation Area</a:t>
            </a:r>
          </a:p>
        </p:txBody>
      </p:sp>
      <p:sp>
        <p:nvSpPr>
          <p:cNvPr id="17" name="8-Point Star 16"/>
          <p:cNvSpPr/>
          <p:nvPr/>
        </p:nvSpPr>
        <p:spPr bwMode="auto">
          <a:xfrm>
            <a:off x="7899810" y="2915357"/>
            <a:ext cx="331684" cy="331660"/>
          </a:xfrm>
          <a:prstGeom prst="star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latin typeface="Arial" charset="0"/>
              </a:rPr>
              <a:t>2</a:t>
            </a:r>
            <a:endParaRPr kumimoji="0" lang="en-US" sz="1100" i="0" u="none" strike="noStrike" cap="none" normalizeH="0" baseline="0" dirty="0" smtClean="0">
              <a:ln>
                <a:noFill/>
              </a:ln>
              <a:solidFill>
                <a:schemeClr val="tx1"/>
              </a:solidFill>
              <a:effectLst/>
              <a:latin typeface="Arial"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xmlns="" val="1398762306"/>
              </p:ext>
            </p:extLst>
          </p:nvPr>
        </p:nvGraphicFramePr>
        <p:xfrm>
          <a:off x="5118635" y="4805767"/>
          <a:ext cx="3038475" cy="1179513"/>
        </p:xfrm>
        <a:graphic>
          <a:graphicData uri="http://schemas.openxmlformats.org/presentationml/2006/ole">
            <p:oleObj spid="_x0000_s17415" name="Worksheet" r:id="rId4" imgW="4019785" imgH="1562149" progId="Excel.Sheet.12">
              <p:embed/>
            </p:oleObj>
          </a:graphicData>
        </a:graphic>
      </p:graphicFrame>
      <p:sp>
        <p:nvSpPr>
          <p:cNvPr id="20" name="Rectangle 19"/>
          <p:cNvSpPr/>
          <p:nvPr/>
        </p:nvSpPr>
        <p:spPr>
          <a:xfrm>
            <a:off x="778234" y="72993"/>
            <a:ext cx="4304896" cy="523220"/>
          </a:xfrm>
          <a:prstGeom prst="rect">
            <a:avLst/>
          </a:prstGeom>
        </p:spPr>
        <p:txBody>
          <a:bodyPr wrap="none">
            <a:spAutoFit/>
          </a:bodyPr>
          <a:lstStyle/>
          <a:p>
            <a:r>
              <a:rPr lang="en-US" sz="2800" dirty="0" smtClean="0">
                <a:solidFill>
                  <a:schemeClr val="bg1"/>
                </a:solidFill>
              </a:rPr>
              <a:t>Site </a:t>
            </a:r>
            <a:r>
              <a:rPr lang="en-US" sz="2800" dirty="0">
                <a:solidFill>
                  <a:schemeClr val="bg1"/>
                </a:solidFill>
              </a:rPr>
              <a:t>– </a:t>
            </a:r>
            <a:r>
              <a:rPr lang="en-US" sz="2800" dirty="0">
                <a:solidFill>
                  <a:srgbClr val="C00000"/>
                </a:solidFill>
              </a:rPr>
              <a:t>HAZMAT Explosion</a:t>
            </a:r>
            <a:endParaRPr lang="en-US" sz="2800" dirty="0"/>
          </a:p>
        </p:txBody>
      </p:sp>
    </p:spTree>
    <p:extLst>
      <p:ext uri="{BB962C8B-B14F-4D97-AF65-F5344CB8AC3E}">
        <p14:creationId xmlns:p14="http://schemas.microsoft.com/office/powerpoint/2010/main" xmlns="" val="1959086815"/>
      </p:ext>
    </p:extLst>
  </p:cSld>
  <p:clrMapOvr>
    <a:masterClrMapping/>
  </p:clrMapOvr>
  <p:transition spd="slow">
    <p:fade/>
  </p:transition>
</p:sld>
</file>

<file path=ppt/theme/theme1.xml><?xml version="1.0" encoding="utf-8"?>
<a:theme xmlns:a="http://schemas.openxmlformats.org/drawingml/2006/main" name="1_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MSC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7894</TotalTime>
  <Words>899</Words>
  <Application>Microsoft Office PowerPoint</Application>
  <PresentationFormat>On-screen Show (4:3)</PresentationFormat>
  <Paragraphs>84</Paragraphs>
  <Slides>6</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9" baseType="lpstr">
      <vt:lpstr>1_MSC Theme</vt:lpstr>
      <vt:lpstr>2_MSC Theme</vt:lpstr>
      <vt:lpstr>Worksheet</vt:lpstr>
      <vt:lpstr>FY21 Full-Scale Exercise</vt:lpstr>
      <vt:lpstr>Slide 2</vt:lpstr>
      <vt:lpstr>Slide 3</vt:lpstr>
      <vt:lpstr>Slide 4</vt:lpstr>
      <vt:lpstr>Slide 5</vt:lpstr>
      <vt:lpstr>Slide 6</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katy.d.carter2</dc:creator>
  <cp:lastModifiedBy>Justin Martin</cp:lastModifiedBy>
  <cp:revision>413</cp:revision>
  <cp:lastPrinted>2020-10-07T14:05:49Z</cp:lastPrinted>
  <dcterms:created xsi:type="dcterms:W3CDTF">2016-08-03T18:26:40Z</dcterms:created>
  <dcterms:modified xsi:type="dcterms:W3CDTF">2020-10-21T12:28:08Z</dcterms:modified>
</cp:coreProperties>
</file>