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8" userDrawn="1">
          <p15:clr>
            <a:srgbClr val="A4A3A4"/>
          </p15:clr>
        </p15:guide>
        <p15:guide id="2" pos="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21" autoAdjust="0"/>
    <p:restoredTop sz="94660"/>
  </p:normalViewPr>
  <p:slideViewPr>
    <p:cSldViewPr snapToGrid="0" showGuides="1">
      <p:cViewPr varScale="1">
        <p:scale>
          <a:sx n="129" d="100"/>
          <a:sy n="129" d="100"/>
        </p:scale>
        <p:origin x="474" y="144"/>
      </p:cViewPr>
      <p:guideLst>
        <p:guide orient="horz" pos="648"/>
        <p:guide pos="5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3963357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2660095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68685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E393C3-8BD7-40E3-A039-AF6DCCB2A27E}"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239793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E393C3-8BD7-40E3-A039-AF6DCCB2A27E}" type="datetimeFigureOut">
              <a:rPr lang="en-US" smtClean="0"/>
              <a:pPr/>
              <a:t>10/7/2020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4120552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E393C3-8BD7-40E3-A039-AF6DCCB2A27E}"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9594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E393C3-8BD7-40E3-A039-AF6DCCB2A27E}" type="datetimeFigureOut">
              <a:rPr lang="en-US" smtClean="0"/>
              <a:pPr/>
              <a:t>10/7/2020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121082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E393C3-8BD7-40E3-A039-AF6DCCB2A27E}" type="datetimeFigureOut">
              <a:rPr lang="en-US" smtClean="0"/>
              <a:pPr/>
              <a:t>10/7/2020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2294933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393C3-8BD7-40E3-A039-AF6DCCB2A27E}" type="datetimeFigureOut">
              <a:rPr lang="en-US" smtClean="0"/>
              <a:pPr/>
              <a:t>10/7/2020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46158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393C3-8BD7-40E3-A039-AF6DCCB2A27E}"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33127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393C3-8BD7-40E3-A039-AF6DCCB2A27E}" type="datetimeFigureOut">
              <a:rPr lang="en-US" smtClean="0"/>
              <a:pPr/>
              <a:t>10/7/2020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9F19E-DFB0-401D-A0BE-2B949C66128D}" type="slidenum">
              <a:rPr lang="en-US" smtClean="0"/>
              <a:pPr/>
              <a:t>‹#›</a:t>
            </a:fld>
            <a:endParaRPr lang="en-US"/>
          </a:p>
        </p:txBody>
      </p:sp>
    </p:spTree>
    <p:extLst>
      <p:ext uri="{BB962C8B-B14F-4D97-AF65-F5344CB8AC3E}">
        <p14:creationId xmlns:p14="http://schemas.microsoft.com/office/powerpoint/2010/main" val="816383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E393C3-8BD7-40E3-A039-AF6DCCB2A27E}" type="datetimeFigureOut">
              <a:rPr lang="en-US" smtClean="0"/>
              <a:pPr/>
              <a:t>10/7/2020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9F19E-DFB0-401D-A0BE-2B949C66128D}" type="slidenum">
              <a:rPr lang="en-US" smtClean="0"/>
              <a:pPr/>
              <a:t>‹#›</a:t>
            </a:fld>
            <a:endParaRPr lang="en-US"/>
          </a:p>
        </p:txBody>
      </p:sp>
    </p:spTree>
    <p:extLst>
      <p:ext uri="{BB962C8B-B14F-4D97-AF65-F5344CB8AC3E}">
        <p14:creationId xmlns:p14="http://schemas.microsoft.com/office/powerpoint/2010/main" val="54551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8777630" y="3841224"/>
            <a:ext cx="3237535" cy="2846933"/>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Milestones: (tent. dates)</a:t>
            </a:r>
          </a:p>
          <a:p>
            <a:pPr marL="171450" indent="-171450">
              <a:buFont typeface="Wingdings" panose="05000000000000000000" pitchFamily="2" charset="2"/>
              <a:buChar char="ü"/>
            </a:pPr>
            <a:r>
              <a:rPr lang="en-US" sz="1100" dirty="0" smtClean="0">
                <a:latin typeface="Arial" panose="020B0604020202020204" pitchFamily="34" charset="0"/>
                <a:cs typeface="Arial" panose="020B0604020202020204" pitchFamily="34" charset="0"/>
              </a:rPr>
              <a:t>2 Sep 2020:  Concept &amp; Objectives Meeting</a:t>
            </a:r>
          </a:p>
          <a:p>
            <a:pPr marL="171450" indent="-171450">
              <a:buFont typeface="Wingdings" panose="05000000000000000000" pitchFamily="2" charset="2"/>
              <a:buChar char="q"/>
            </a:pPr>
            <a:r>
              <a:rPr lang="en-US" sz="1100" dirty="0" smtClean="0">
                <a:latin typeface="Arial" panose="020B0604020202020204" pitchFamily="34" charset="0"/>
                <a:cs typeface="Arial" panose="020B0604020202020204" pitchFamily="34" charset="0"/>
              </a:rPr>
              <a:t>14 Oct 2020:  Initial Planning Meeting</a:t>
            </a:r>
          </a:p>
          <a:p>
            <a:pPr marL="171450" indent="-171450">
              <a:buFont typeface="Wingdings" panose="05000000000000000000" pitchFamily="2" charset="2"/>
              <a:buChar char="q"/>
            </a:pPr>
            <a:r>
              <a:rPr lang="en-US" sz="1100" dirty="0" smtClean="0">
                <a:latin typeface="Arial" panose="020B0604020202020204" pitchFamily="34" charset="0"/>
                <a:cs typeface="Arial" panose="020B0604020202020204" pitchFamily="34" charset="0"/>
              </a:rPr>
              <a:t>6 Jan 2021:  Mid-Planning Meeting</a:t>
            </a:r>
          </a:p>
          <a:p>
            <a:pPr marL="171450" indent="-171450">
              <a:buFont typeface="Wingdings" panose="05000000000000000000" pitchFamily="2" charset="2"/>
              <a:buChar char="q"/>
            </a:pPr>
            <a:r>
              <a:rPr lang="en-US" sz="1100" dirty="0" smtClean="0">
                <a:latin typeface="Arial" panose="020B0604020202020204" pitchFamily="34" charset="0"/>
                <a:cs typeface="Arial" panose="020B0604020202020204" pitchFamily="34" charset="0"/>
              </a:rPr>
              <a:t>3 Mar 2021:  Final Planning Meeting</a:t>
            </a:r>
          </a:p>
          <a:p>
            <a:pPr marL="171450" indent="-171450">
              <a:buFont typeface="Wingdings" panose="05000000000000000000" pitchFamily="2" charset="2"/>
              <a:buChar char="q"/>
            </a:pPr>
            <a:r>
              <a:rPr lang="en-US" sz="1100" dirty="0" smtClean="0">
                <a:latin typeface="Arial" panose="020B0604020202020204" pitchFamily="34" charset="0"/>
                <a:cs typeface="Arial" panose="020B0604020202020204" pitchFamily="34" charset="0"/>
              </a:rPr>
              <a:t>TBD:  FTE</a:t>
            </a:r>
          </a:p>
          <a:p>
            <a:pPr marL="171450" indent="-171450">
              <a:buFont typeface="Wingdings" panose="05000000000000000000" pitchFamily="2" charset="2"/>
              <a:buChar char="q"/>
            </a:pPr>
            <a:r>
              <a:rPr lang="en-US" sz="1100" dirty="0" smtClean="0">
                <a:latin typeface="Arial" panose="020B0604020202020204" pitchFamily="34" charset="0"/>
                <a:cs typeface="Arial" panose="020B0604020202020204" pitchFamily="34" charset="0"/>
              </a:rPr>
              <a:t>10 Mar 2021:  FSE</a:t>
            </a:r>
          </a:p>
          <a:p>
            <a:endParaRPr lang="en-US" sz="1100" dirty="0" smtClean="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b="1" u="sng" dirty="0" smtClean="0">
                <a:latin typeface="Arial" panose="020B0604020202020204" pitchFamily="34" charset="0"/>
                <a:cs typeface="Arial" panose="020B0604020202020204" pitchFamily="34" charset="0"/>
              </a:rPr>
              <a:t>Due Outs:</a:t>
            </a:r>
          </a:p>
          <a:p>
            <a:r>
              <a:rPr lang="en-US" sz="1100" dirty="0" smtClean="0">
                <a:latin typeface="Arial" panose="020B0604020202020204" pitchFamily="34" charset="0"/>
                <a:cs typeface="Arial" panose="020B0604020202020204" pitchFamily="34" charset="0"/>
              </a:rPr>
              <a:t>GC FSE Training Guidance</a:t>
            </a:r>
          </a:p>
          <a:p>
            <a:r>
              <a:rPr lang="en-US" sz="1100" strike="sngStrike" dirty="0" smtClean="0">
                <a:latin typeface="Arial" panose="020B0604020202020204" pitchFamily="34" charset="0"/>
                <a:cs typeface="Arial" panose="020B0604020202020204" pitchFamily="34" charset="0"/>
              </a:rPr>
              <a:t>Scenario Identification</a:t>
            </a:r>
          </a:p>
          <a:p>
            <a:r>
              <a:rPr lang="en-US" sz="1100" dirty="0" smtClean="0">
                <a:latin typeface="Arial" panose="020B0604020202020204" pitchFamily="34" charset="0"/>
                <a:cs typeface="Arial" panose="020B0604020202020204" pitchFamily="34" charset="0"/>
              </a:rPr>
              <a:t>Planning Team members</a:t>
            </a:r>
          </a:p>
          <a:p>
            <a:r>
              <a:rPr lang="en-US" sz="1100" dirty="0" smtClean="0">
                <a:latin typeface="Arial" panose="020B0604020202020204" pitchFamily="34" charset="0"/>
                <a:cs typeface="Arial" panose="020B0604020202020204" pitchFamily="34" charset="0"/>
              </a:rPr>
              <a:t>Confirm local community participants</a:t>
            </a:r>
          </a:p>
          <a:p>
            <a:endParaRPr lang="en-US" sz="1100" dirty="0">
              <a:latin typeface="Arial" panose="020B0604020202020204" pitchFamily="34" charset="0"/>
              <a:cs typeface="Arial" panose="020B0604020202020204" pitchFamily="34" charset="0"/>
            </a:endParaRPr>
          </a:p>
        </p:txBody>
      </p:sp>
      <p:sp>
        <p:nvSpPr>
          <p:cNvPr id="2" name="Rectangle 1"/>
          <p:cNvSpPr>
            <a:spLocks noChangeArrowheads="1"/>
          </p:cNvSpPr>
          <p:nvPr/>
        </p:nvSpPr>
        <p:spPr bwMode="auto">
          <a:xfrm>
            <a:off x="0" y="25738"/>
            <a:ext cx="12192000" cy="869469"/>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algn="ctr" fontAlgn="base">
              <a:spcBef>
                <a:spcPct val="0"/>
              </a:spcBef>
              <a:spcAft>
                <a:spcPct val="0"/>
              </a:spcAft>
            </a:pPr>
            <a:r>
              <a:rPr lang="en-US" sz="3600" b="1" dirty="0" smtClean="0">
                <a:latin typeface="Arial" pitchFamily="34" charset="0"/>
                <a:ea typeface="Times New Roman" pitchFamily="18" charset="0"/>
                <a:cs typeface="Arial" pitchFamily="34" charset="0"/>
              </a:rPr>
              <a:t>Fort Bragg FY-21 FSE </a:t>
            </a:r>
            <a:r>
              <a:rPr lang="en-US" sz="3600" b="1" dirty="0">
                <a:latin typeface="Arial" pitchFamily="34" charset="0"/>
                <a:ea typeface="Times New Roman" pitchFamily="18" charset="0"/>
                <a:cs typeface="Arial" pitchFamily="34" charset="0"/>
              </a:rPr>
              <a:t>Scenario Design</a:t>
            </a:r>
          </a:p>
          <a:p>
            <a:pPr algn="ctr" fontAlgn="base">
              <a:spcBef>
                <a:spcPct val="0"/>
              </a:spcBef>
              <a:spcAft>
                <a:spcPct val="0"/>
              </a:spcAft>
            </a:pPr>
            <a:r>
              <a:rPr lang="en-US" sz="1600" b="1" dirty="0" smtClean="0">
                <a:latin typeface="Arial" pitchFamily="34" charset="0"/>
                <a:cs typeface="Arial" pitchFamily="34" charset="0"/>
              </a:rPr>
              <a:t>(Man-made Disaster)</a:t>
            </a:r>
            <a:endParaRPr lang="en-US" sz="1600" dirty="0">
              <a:latin typeface="Arial" pitchFamily="34" charset="0"/>
              <a:cs typeface="Arial" pitchFamily="34" charset="0"/>
            </a:endParaRPr>
          </a:p>
        </p:txBody>
      </p:sp>
      <p:cxnSp>
        <p:nvCxnSpPr>
          <p:cNvPr id="4" name="Straight Connector 3"/>
          <p:cNvCxnSpPr/>
          <p:nvPr/>
        </p:nvCxnSpPr>
        <p:spPr>
          <a:xfrm flipH="1">
            <a:off x="8724900" y="846312"/>
            <a:ext cx="7684" cy="571958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98500" y="2050073"/>
            <a:ext cx="8034084" cy="779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06293" y="712541"/>
            <a:ext cx="7872926" cy="1000274"/>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Proposed Mission Statement:</a:t>
            </a:r>
          </a:p>
          <a:p>
            <a:endParaRPr lang="en-US" sz="900" b="1" u="sng"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U.S. Army Garrison </a:t>
            </a:r>
            <a:r>
              <a:rPr lang="en-US" sz="1600" dirty="0" smtClean="0">
                <a:latin typeface="Arial" panose="020B0604020202020204" pitchFamily="34" charset="0"/>
                <a:cs typeface="Arial" panose="020B0604020202020204" pitchFamily="34" charset="0"/>
              </a:rPr>
              <a:t>Fort Bragg </a:t>
            </a:r>
            <a:r>
              <a:rPr lang="en-US" sz="1600" dirty="0">
                <a:latin typeface="Arial" panose="020B0604020202020204" pitchFamily="34" charset="0"/>
                <a:cs typeface="Arial" panose="020B0604020202020204" pitchFamily="34" charset="0"/>
              </a:rPr>
              <a:t>conducts a Full Scale Exercise </a:t>
            </a:r>
            <a:r>
              <a:rPr lang="en-US" sz="1600" dirty="0" smtClean="0">
                <a:latin typeface="Arial" panose="020B0604020202020204" pitchFamily="34" charset="0"/>
                <a:cs typeface="Arial" panose="020B0604020202020204" pitchFamily="34" charset="0"/>
              </a:rPr>
              <a:t>on 10 Mar 2021 </a:t>
            </a:r>
            <a:r>
              <a:rPr lang="en-US" sz="1600" dirty="0">
                <a:latin typeface="Arial" panose="020B0604020202020204" pitchFamily="34" charset="0"/>
                <a:cs typeface="Arial" panose="020B0604020202020204" pitchFamily="34" charset="0"/>
              </a:rPr>
              <a:t>to validate emergency response </a:t>
            </a:r>
            <a:r>
              <a:rPr lang="en-US" sz="1600" dirty="0" smtClean="0">
                <a:latin typeface="Arial" panose="020B0604020202020204" pitchFamily="34" charset="0"/>
                <a:cs typeface="Arial" panose="020B0604020202020204" pitchFamily="34" charset="0"/>
              </a:rPr>
              <a:t>and recovery plans to </a:t>
            </a:r>
            <a:r>
              <a:rPr lang="en-US" sz="1600" dirty="0">
                <a:latin typeface="Arial" panose="020B0604020202020204" pitchFamily="34" charset="0"/>
                <a:cs typeface="Arial" panose="020B0604020202020204" pitchFamily="34" charset="0"/>
              </a:rPr>
              <a:t>ensure Mission Assurance.</a:t>
            </a:r>
          </a:p>
        </p:txBody>
      </p:sp>
      <p:sp>
        <p:nvSpPr>
          <p:cNvPr id="8" name="TextBox 7"/>
          <p:cNvSpPr txBox="1"/>
          <p:nvPr/>
        </p:nvSpPr>
        <p:spPr>
          <a:xfrm>
            <a:off x="706291" y="2050073"/>
            <a:ext cx="7872927" cy="3123932"/>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Proposed Training </a:t>
            </a:r>
            <a:r>
              <a:rPr lang="en-US" b="1" u="sng" dirty="0">
                <a:latin typeface="Arial" panose="020B0604020202020204" pitchFamily="34" charset="0"/>
                <a:cs typeface="Arial" panose="020B0604020202020204" pitchFamily="34" charset="0"/>
              </a:rPr>
              <a:t>Objectives:</a:t>
            </a:r>
            <a:endParaRPr lang="en-US" u="sng" dirty="0">
              <a:latin typeface="Arial" panose="020B0604020202020204" pitchFamily="34" charset="0"/>
              <a:cs typeface="Arial" panose="020B0604020202020204" pitchFamily="34" charset="0"/>
            </a:endParaRPr>
          </a:p>
          <a:p>
            <a:endParaRPr lang="en-US" sz="900" u="sng"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1:  </a:t>
            </a:r>
            <a:r>
              <a:rPr lang="en-US" sz="1000" dirty="0">
                <a:latin typeface="Arial" panose="020B0604020202020204" pitchFamily="34" charset="0"/>
                <a:cs typeface="Arial" panose="020B0604020202020204" pitchFamily="34" charset="0"/>
              </a:rPr>
              <a:t>Validate the </a:t>
            </a:r>
            <a:r>
              <a:rPr lang="en-US" sz="1000" dirty="0" smtClean="0">
                <a:latin typeface="Arial" panose="020B0604020202020204" pitchFamily="34" charset="0"/>
                <a:cs typeface="Arial" panose="020B0604020202020204" pitchFamily="34" charset="0"/>
              </a:rPr>
              <a:t>Fort Bragg Garrison </a:t>
            </a:r>
            <a:r>
              <a:rPr lang="en-US" sz="1000" dirty="0">
                <a:latin typeface="Arial" panose="020B0604020202020204" pitchFamily="34" charset="0"/>
                <a:cs typeface="Arial" panose="020B0604020202020204" pitchFamily="34" charset="0"/>
              </a:rPr>
              <a:t>Emergency Management Plan. Establish and maintain a unified and coordinated operational structure and processes that appropriately integrate all critical stakeholders and supports the execution of Core Capabilities</a:t>
            </a:r>
            <a:r>
              <a:rPr lang="en-US" sz="1000" dirty="0" smtClean="0">
                <a:latin typeface="Arial" panose="020B0604020202020204" pitchFamily="34" charset="0"/>
                <a:cs typeface="Arial" panose="020B0604020202020204" pitchFamily="34" charset="0"/>
              </a:rPr>
              <a:t>.</a:t>
            </a:r>
          </a:p>
          <a:p>
            <a:endParaRPr lang="en-US" sz="1000"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2:  </a:t>
            </a:r>
            <a:r>
              <a:rPr lang="en-US" sz="1000" dirty="0">
                <a:latin typeface="Arial" panose="020B0604020202020204" pitchFamily="34" charset="0"/>
                <a:cs typeface="Arial" panose="020B0604020202020204" pitchFamily="34" charset="0"/>
              </a:rPr>
              <a:t>Demonstrate </a:t>
            </a:r>
            <a:r>
              <a:rPr lang="en-US" sz="1000" dirty="0" smtClean="0">
                <a:latin typeface="Arial" panose="020B0604020202020204" pitchFamily="34" charset="0"/>
                <a:cs typeface="Arial" panose="020B0604020202020204" pitchFamily="34" charset="0"/>
              </a:rPr>
              <a:t>Fort Bragg’s C2 ability </a:t>
            </a:r>
            <a:r>
              <a:rPr lang="en-US" sz="1000" dirty="0">
                <a:latin typeface="Arial" panose="020B0604020202020204" pitchFamily="34" charset="0"/>
                <a:cs typeface="Arial" panose="020B0604020202020204" pitchFamily="34" charset="0"/>
              </a:rPr>
              <a:t>to deliver coordinated, prompt, reliable, and actionable information to the </a:t>
            </a:r>
            <a:r>
              <a:rPr lang="en-US" sz="1000" dirty="0" smtClean="0">
                <a:latin typeface="Arial" panose="020B0604020202020204" pitchFamily="34" charset="0"/>
                <a:cs typeface="Arial" panose="020B0604020202020204" pitchFamily="34" charset="0"/>
              </a:rPr>
              <a:t>Fort Bragg community </a:t>
            </a:r>
            <a:r>
              <a:rPr lang="en-US" sz="1000" dirty="0">
                <a:latin typeface="Arial" panose="020B0604020202020204" pitchFamily="34" charset="0"/>
                <a:cs typeface="Arial" panose="020B0604020202020204" pitchFamily="34" charset="0"/>
              </a:rPr>
              <a:t>through the use </a:t>
            </a:r>
            <a:r>
              <a:rPr lang="en-US" sz="1000" dirty="0" smtClean="0">
                <a:latin typeface="Arial" panose="020B0604020202020204" pitchFamily="34" charset="0"/>
                <a:cs typeface="Arial" panose="020B0604020202020204" pitchFamily="34" charset="0"/>
              </a:rPr>
              <a:t>of available media/mass notification systems.  Ensure the EOC’s ability to </a:t>
            </a:r>
            <a:r>
              <a:rPr lang="en-US" sz="1000" dirty="0">
                <a:latin typeface="Arial" panose="020B0604020202020204" pitchFamily="34" charset="0"/>
                <a:cs typeface="Arial" panose="020B0604020202020204" pitchFamily="34" charset="0"/>
              </a:rPr>
              <a:t>effectively </a:t>
            </a:r>
            <a:r>
              <a:rPr lang="en-US" sz="1000" dirty="0" smtClean="0">
                <a:latin typeface="Arial" panose="020B0604020202020204" pitchFamily="34" charset="0"/>
                <a:cs typeface="Arial" panose="020B0604020202020204" pitchFamily="34" charset="0"/>
              </a:rPr>
              <a:t>coordinate response actions as outlined in the FB 525-27, track RFI/RFA actions in WebEOC, assign tasking's as required and deploy recovery teams as required.</a:t>
            </a:r>
            <a:endParaRPr lang="en-US" sz="1000"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3.  </a:t>
            </a:r>
            <a:r>
              <a:rPr lang="en-US" sz="1000" dirty="0" smtClean="0">
                <a:latin typeface="Arial" panose="020B0604020202020204" pitchFamily="34" charset="0"/>
                <a:cs typeface="Arial" panose="020B0604020202020204" pitchFamily="34" charset="0"/>
              </a:rPr>
              <a:t>Notionally validate </a:t>
            </a:r>
            <a:r>
              <a:rPr lang="en-US" sz="1000" dirty="0">
                <a:latin typeface="Arial" panose="020B0604020202020204" pitchFamily="34" charset="0"/>
                <a:cs typeface="Arial" panose="020B0604020202020204" pitchFamily="34" charset="0"/>
              </a:rPr>
              <a:t>the </a:t>
            </a:r>
            <a:r>
              <a:rPr lang="en-US" sz="1000" dirty="0" smtClean="0">
                <a:latin typeface="Arial" panose="020B0604020202020204" pitchFamily="34" charset="0"/>
                <a:cs typeface="Arial" panose="020B0604020202020204" pitchFamily="34" charset="0"/>
              </a:rPr>
              <a:t>EFAC </a:t>
            </a:r>
            <a:r>
              <a:rPr lang="en-US" sz="1000" dirty="0" smtClean="0">
                <a:latin typeface="Arial" panose="020B0604020202020204" pitchFamily="34" charset="0"/>
                <a:cs typeface="Arial" panose="020B0604020202020204" pitchFamily="34" charset="0"/>
              </a:rPr>
              <a:t>plan on: activation process, provide mass care to displaced populace, information management (rumor control), perform </a:t>
            </a:r>
            <a:r>
              <a:rPr lang="en-US" sz="1000" dirty="0" smtClean="0">
                <a:latin typeface="Arial" panose="020B0604020202020204" pitchFamily="34" charset="0"/>
                <a:cs typeface="Arial" panose="020B0604020202020204" pitchFamily="34" charset="0"/>
              </a:rPr>
              <a:t>R</a:t>
            </a:r>
            <a:r>
              <a:rPr lang="en-US" sz="1000" dirty="0" smtClean="0">
                <a:latin typeface="Arial" panose="020B0604020202020204" pitchFamily="34" charset="0"/>
                <a:cs typeface="Arial" panose="020B0604020202020204" pitchFamily="34" charset="0"/>
              </a:rPr>
              <a:t>eunification Center functions and its ability to act as a temporary Safe Haven.</a:t>
            </a:r>
            <a:endParaRPr lang="en-US" sz="1000" dirty="0" smtClean="0">
              <a:latin typeface="Arial" panose="020B0604020202020204" pitchFamily="34" charset="0"/>
              <a:cs typeface="Arial" panose="020B0604020202020204" pitchFamily="34" charset="0"/>
            </a:endParaRPr>
          </a:p>
          <a:p>
            <a:pPr marL="228600" indent="-228600">
              <a:buAutoNum type="arabicPeriod" startAt="3"/>
            </a:pPr>
            <a:endParaRPr lang="en-US" sz="1000" dirty="0" smtClean="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4.  Conduct </a:t>
            </a:r>
            <a:r>
              <a:rPr lang="en-US" sz="1000" dirty="0">
                <a:latin typeface="Arial" panose="020B0604020202020204" pitchFamily="34" charset="0"/>
                <a:cs typeface="Arial" panose="020B0604020202020204" pitchFamily="34" charset="0"/>
              </a:rPr>
              <a:t>appropriate measures to ensure the protection of the health and safety of the public and workers, as well as the environment, from all hazards in support of responder operations and the affected communities. </a:t>
            </a:r>
            <a:r>
              <a:rPr lang="en-US" sz="1000" dirty="0" smtClean="0">
                <a:latin typeface="Arial" panose="020B0604020202020204" pitchFamily="34" charset="0"/>
                <a:cs typeface="Arial" panose="020B0604020202020204" pitchFamily="34" charset="0"/>
              </a:rPr>
              <a:t>Fort Braggs ability to stabilize </a:t>
            </a:r>
            <a:r>
              <a:rPr lang="en-US" sz="1000" dirty="0">
                <a:latin typeface="Arial" panose="020B0604020202020204" pitchFamily="34" charset="0"/>
                <a:cs typeface="Arial" panose="020B0604020202020204" pitchFamily="34" charset="0"/>
              </a:rPr>
              <a:t>and clean up releases of </a:t>
            </a:r>
            <a:r>
              <a:rPr lang="en-US" sz="1000" dirty="0" smtClean="0">
                <a:latin typeface="Arial" panose="020B0604020202020204" pitchFamily="34" charset="0"/>
                <a:cs typeface="Arial" panose="020B0604020202020204" pitchFamily="34" charset="0"/>
              </a:rPr>
              <a:t>hazardous </a:t>
            </a:r>
            <a:r>
              <a:rPr lang="en-US" sz="1000" dirty="0">
                <a:latin typeface="Arial" panose="020B0604020202020204" pitchFamily="34" charset="0"/>
                <a:cs typeface="Arial" panose="020B0604020202020204" pitchFamily="34" charset="0"/>
              </a:rPr>
              <a:t>materials into the environment, including buildings/structures, and properly manage waste.</a:t>
            </a:r>
          </a:p>
          <a:p>
            <a:pPr marL="228600" indent="-228600">
              <a:buAutoNum type="arabicPeriod" startAt="3"/>
            </a:pPr>
            <a:endParaRPr lang="en-US" sz="1000"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5. </a:t>
            </a:r>
            <a:r>
              <a:rPr lang="en-US" sz="1000" dirty="0">
                <a:latin typeface="Arial" panose="020B0604020202020204" pitchFamily="34" charset="0"/>
                <a:cs typeface="Arial" panose="020B0604020202020204" pitchFamily="34" charset="0"/>
              </a:rPr>
              <a:t>Conduct a Recovery Planning Process, engaging the whole community as appropriate in the development of executable strategic, operational, and/or tactical-level approaches to address all core capabilities, and integrates socioeconomic, demographic, accessibility, technology, and risk assessment considerations, which will be implemented in accordance with the timeline contained in the plan.</a:t>
            </a:r>
          </a:p>
        </p:txBody>
      </p:sp>
      <p:sp>
        <p:nvSpPr>
          <p:cNvPr id="9" name="TextBox 8"/>
          <p:cNvSpPr txBox="1"/>
          <p:nvPr/>
        </p:nvSpPr>
        <p:spPr>
          <a:xfrm>
            <a:off x="8802065" y="710193"/>
            <a:ext cx="3389935" cy="2985433"/>
          </a:xfrm>
          <a:prstGeom prst="rect">
            <a:avLst/>
          </a:prstGeom>
          <a:noFill/>
        </p:spPr>
        <p:txBody>
          <a:bodyPr wrap="square" rtlCol="0">
            <a:spAutoFit/>
          </a:bodyPr>
          <a:lstStyle/>
          <a:p>
            <a:r>
              <a:rPr lang="en-US" b="1" u="sng" dirty="0">
                <a:latin typeface="Arial" panose="020B0604020202020204" pitchFamily="34" charset="0"/>
                <a:cs typeface="Arial" panose="020B0604020202020204" pitchFamily="34" charset="0"/>
              </a:rPr>
              <a:t>Targeted Core </a:t>
            </a:r>
            <a:r>
              <a:rPr lang="en-US" b="1" u="sng" dirty="0" smtClean="0">
                <a:latin typeface="Arial" panose="020B0604020202020204" pitchFamily="34" charset="0"/>
                <a:cs typeface="Arial" panose="020B0604020202020204" pitchFamily="34" charset="0"/>
              </a:rPr>
              <a:t>Capabilities</a:t>
            </a:r>
          </a:p>
          <a:p>
            <a:r>
              <a:rPr lang="en-US" sz="1000" u="sng" dirty="0" smtClean="0">
                <a:latin typeface="Arial" panose="020B0604020202020204" pitchFamily="34" charset="0"/>
                <a:cs typeface="Arial" panose="020B0604020202020204" pitchFamily="34" charset="0"/>
              </a:rPr>
              <a:t>Required:</a:t>
            </a:r>
            <a:endParaRPr lang="en-US" sz="1000" u="sng" dirty="0">
              <a:latin typeface="Arial" panose="020B0604020202020204" pitchFamily="34" charset="0"/>
              <a:cs typeface="Arial" panose="020B0604020202020204" pitchFamily="34" charset="0"/>
            </a:endParaRPr>
          </a:p>
          <a:p>
            <a:r>
              <a:rPr lang="en-US" sz="1000" dirty="0" smtClean="0">
                <a:latin typeface="Arial" panose="020B0604020202020204" pitchFamily="34" charset="0"/>
                <a:cs typeface="Arial" panose="020B0604020202020204" pitchFamily="34" charset="0"/>
              </a:rPr>
              <a:t>CC1.     Planning</a:t>
            </a:r>
          </a:p>
          <a:p>
            <a:r>
              <a:rPr lang="en-US" sz="1000" dirty="0" smtClean="0">
                <a:latin typeface="Arial" panose="020B0604020202020204" pitchFamily="34" charset="0"/>
                <a:cs typeface="Arial" panose="020B0604020202020204" pitchFamily="34" charset="0"/>
              </a:rPr>
              <a:t>CC2.     Public Information &amp; Warning</a:t>
            </a:r>
          </a:p>
          <a:p>
            <a:r>
              <a:rPr lang="en-US" sz="1000" dirty="0" smtClean="0">
                <a:latin typeface="Arial" panose="020B0604020202020204" pitchFamily="34" charset="0"/>
                <a:cs typeface="Arial" panose="020B0604020202020204" pitchFamily="34" charset="0"/>
              </a:rPr>
              <a:t>CC3.     Operational Coordination</a:t>
            </a:r>
          </a:p>
          <a:p>
            <a:r>
              <a:rPr lang="en-US" sz="1000" dirty="0" smtClean="0">
                <a:latin typeface="Arial" panose="020B0604020202020204" pitchFamily="34" charset="0"/>
                <a:cs typeface="Arial" panose="020B0604020202020204" pitchFamily="34" charset="0"/>
              </a:rPr>
              <a:t>CC4.     Intelligence and Information Sharing </a:t>
            </a:r>
          </a:p>
          <a:p>
            <a:r>
              <a:rPr lang="en-US" sz="1000" dirty="0" smtClean="0">
                <a:latin typeface="Arial" panose="020B0604020202020204" pitchFamily="34" charset="0"/>
                <a:cs typeface="Arial" panose="020B0604020202020204" pitchFamily="34" charset="0"/>
              </a:rPr>
              <a:t>CC13.   Threat &amp; Hazard Identification</a:t>
            </a:r>
          </a:p>
          <a:p>
            <a:r>
              <a:rPr lang="en-US" sz="1000" dirty="0" smtClean="0">
                <a:latin typeface="Arial" panose="020B0604020202020204" pitchFamily="34" charset="0"/>
                <a:cs typeface="Arial" panose="020B0604020202020204" pitchFamily="34" charset="0"/>
              </a:rPr>
              <a:t>CC15.   Environmental Response/Health &amp; Safety</a:t>
            </a:r>
          </a:p>
          <a:p>
            <a:r>
              <a:rPr lang="en-US" sz="1000" dirty="0" smtClean="0">
                <a:latin typeface="Arial" panose="020B0604020202020204" pitchFamily="34" charset="0"/>
                <a:cs typeface="Arial" panose="020B0604020202020204" pitchFamily="34" charset="0"/>
              </a:rPr>
              <a:t>CC22.   On-Scene Security, Protection &amp; LE</a:t>
            </a:r>
          </a:p>
          <a:p>
            <a:r>
              <a:rPr lang="en-US" sz="1000" dirty="0" smtClean="0">
                <a:latin typeface="Arial" panose="020B0604020202020204" pitchFamily="34" charset="0"/>
                <a:cs typeface="Arial" panose="020B0604020202020204" pitchFamily="34" charset="0"/>
              </a:rPr>
              <a:t>CC23.   Operational Communications</a:t>
            </a:r>
          </a:p>
          <a:p>
            <a:r>
              <a:rPr lang="en-US" sz="1000" dirty="0" smtClean="0">
                <a:latin typeface="Arial" panose="020B0604020202020204" pitchFamily="34" charset="0"/>
                <a:cs typeface="Arial" panose="020B0604020202020204" pitchFamily="34" charset="0"/>
              </a:rPr>
              <a:t>CC24.   Public Health and Medical Services</a:t>
            </a:r>
          </a:p>
          <a:p>
            <a:r>
              <a:rPr lang="en-US" sz="1000" dirty="0" smtClean="0">
                <a:latin typeface="Arial" panose="020B0604020202020204" pitchFamily="34" charset="0"/>
                <a:cs typeface="Arial" panose="020B0604020202020204" pitchFamily="34" charset="0"/>
              </a:rPr>
              <a:t>CC25.   Situational Assessment</a:t>
            </a:r>
          </a:p>
          <a:p>
            <a:r>
              <a:rPr lang="en-US" sz="1000" u="sng" dirty="0" smtClean="0">
                <a:latin typeface="Arial" panose="020B0604020202020204" pitchFamily="34" charset="0"/>
                <a:cs typeface="Arial" panose="020B0604020202020204" pitchFamily="34" charset="0"/>
              </a:rPr>
              <a:t>Additional</a:t>
            </a:r>
            <a:r>
              <a:rPr lang="en-US" sz="1000" dirty="0" smtClean="0">
                <a:latin typeface="Arial" panose="020B0604020202020204" pitchFamily="34" charset="0"/>
                <a:cs typeface="Arial" panose="020B0604020202020204" pitchFamily="34" charset="0"/>
              </a:rPr>
              <a:t>:</a:t>
            </a:r>
          </a:p>
          <a:p>
            <a:r>
              <a:rPr lang="en-US" sz="1000" dirty="0" smtClean="0">
                <a:latin typeface="Arial" panose="020B0604020202020204" pitchFamily="34" charset="0"/>
                <a:cs typeface="Arial" panose="020B0604020202020204" pitchFamily="34" charset="0"/>
              </a:rPr>
              <a:t>CC11.   Community </a:t>
            </a:r>
            <a:r>
              <a:rPr lang="en-US" sz="1000" dirty="0">
                <a:latin typeface="Arial" panose="020B0604020202020204" pitchFamily="34" charset="0"/>
                <a:cs typeface="Arial" panose="020B0604020202020204" pitchFamily="34" charset="0"/>
              </a:rPr>
              <a:t>Resilience</a:t>
            </a:r>
          </a:p>
          <a:p>
            <a:r>
              <a:rPr lang="en-US" sz="1000" dirty="0" smtClean="0">
                <a:latin typeface="Arial" panose="020B0604020202020204" pitchFamily="34" charset="0"/>
                <a:cs typeface="Arial" panose="020B0604020202020204" pitchFamily="34" charset="0"/>
              </a:rPr>
              <a:t>CC14.   Critical Transportation</a:t>
            </a:r>
          </a:p>
          <a:p>
            <a:r>
              <a:rPr lang="en-US" sz="1000" dirty="0" smtClean="0">
                <a:latin typeface="Arial" panose="020B0604020202020204" pitchFamily="34" charset="0"/>
                <a:cs typeface="Arial" panose="020B0604020202020204" pitchFamily="34" charset="0"/>
              </a:rPr>
              <a:t>CC16.   Fatality Management Services</a:t>
            </a:r>
          </a:p>
          <a:p>
            <a:r>
              <a:rPr lang="en-US" sz="1000" dirty="0">
                <a:latin typeface="Arial" panose="020B0604020202020204" pitchFamily="34" charset="0"/>
                <a:cs typeface="Arial" panose="020B0604020202020204" pitchFamily="34" charset="0"/>
              </a:rPr>
              <a:t>CC20.   Mass Care Services </a:t>
            </a:r>
          </a:p>
          <a:p>
            <a:r>
              <a:rPr lang="en-US" sz="1000" dirty="0" smtClean="0">
                <a:latin typeface="Arial" panose="020B0604020202020204" pitchFamily="34" charset="0"/>
                <a:cs typeface="Arial" panose="020B0604020202020204" pitchFamily="34" charset="0"/>
              </a:rPr>
              <a:t>CC26</a:t>
            </a:r>
            <a:r>
              <a:rPr lang="en-US" sz="1000" dirty="0">
                <a:latin typeface="Arial" panose="020B0604020202020204" pitchFamily="34" charset="0"/>
                <a:cs typeface="Arial" panose="020B0604020202020204" pitchFamily="34" charset="0"/>
              </a:rPr>
              <a:t>.   Health &amp; Social </a:t>
            </a:r>
            <a:r>
              <a:rPr lang="en-US" sz="1000" dirty="0" smtClean="0">
                <a:latin typeface="Arial" panose="020B0604020202020204" pitchFamily="34" charset="0"/>
                <a:cs typeface="Arial" panose="020B0604020202020204" pitchFamily="34" charset="0"/>
              </a:rPr>
              <a:t>Services</a:t>
            </a:r>
            <a:endParaRPr lang="en-US" sz="1000" dirty="0">
              <a:latin typeface="Arial" panose="020B0604020202020204" pitchFamily="34" charset="0"/>
              <a:cs typeface="Arial" panose="020B0604020202020204" pitchFamily="34" charset="0"/>
            </a:endParaRPr>
          </a:p>
        </p:txBody>
      </p:sp>
      <p:sp>
        <p:nvSpPr>
          <p:cNvPr id="10" name="TextBox 9"/>
          <p:cNvSpPr txBox="1"/>
          <p:nvPr/>
        </p:nvSpPr>
        <p:spPr>
          <a:xfrm>
            <a:off x="706291" y="5375695"/>
            <a:ext cx="7872927" cy="1061829"/>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Projected Participants:</a:t>
            </a:r>
            <a:endParaRPr lang="en-US" b="1" u="sng" dirty="0">
              <a:latin typeface="Arial" panose="020B0604020202020204" pitchFamily="34" charset="0"/>
              <a:cs typeface="Arial" panose="020B0604020202020204" pitchFamily="34" charset="0"/>
            </a:endParaRPr>
          </a:p>
          <a:p>
            <a:endParaRPr lang="en-US" sz="900" b="1" u="sng" dirty="0">
              <a:latin typeface="Arial" panose="020B0604020202020204" pitchFamily="34" charset="0"/>
              <a:cs typeface="Arial" panose="020B0604020202020204" pitchFamily="34" charset="0"/>
            </a:endParaRPr>
          </a:p>
          <a:p>
            <a:pPr marL="171450" indent="-17145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Garrison Directorates (DPTMS, DES, Fire, LE, DHR, AFSBN (LRC), DPW, PAO, ACS/DFMWR, DRM, Chaplain, Safety, CPAC, SJA, RMO</a:t>
            </a:r>
            <a:r>
              <a:rPr lang="en-US" sz="1200" dirty="0" smtClean="0">
                <a:latin typeface="Arial" panose="020B0604020202020204" pitchFamily="34" charset="0"/>
                <a:cs typeface="Arial" panose="020B0604020202020204" pitchFamily="34" charset="0"/>
              </a:rPr>
              <a:t>, 43</a:t>
            </a:r>
            <a:r>
              <a:rPr lang="en-US" sz="1200" baseline="30000" dirty="0" smtClean="0">
                <a:latin typeface="Arial" panose="020B0604020202020204" pitchFamily="34" charset="0"/>
                <a:cs typeface="Arial" panose="020B0604020202020204" pitchFamily="34" charset="0"/>
              </a:rPr>
              <a:t>rd</a:t>
            </a:r>
            <a:r>
              <a:rPr lang="en-US" sz="1200" dirty="0" smtClean="0">
                <a:latin typeface="Arial" panose="020B0604020202020204" pitchFamily="34" charset="0"/>
                <a:cs typeface="Arial" panose="020B0604020202020204" pitchFamily="34" charset="0"/>
              </a:rPr>
              <a:t> AMOG </a:t>
            </a:r>
            <a:r>
              <a:rPr lang="en-US" sz="1200" dirty="0" smtClean="0">
                <a:latin typeface="Arial" panose="020B0604020202020204" pitchFamily="34" charset="0"/>
                <a:cs typeface="Arial" panose="020B0604020202020204" pitchFamily="34" charset="0"/>
              </a:rPr>
              <a:t>Etc.)</a:t>
            </a:r>
          </a:p>
          <a:p>
            <a:pPr marL="171450" indent="-171450">
              <a:buFont typeface="Courier New" panose="02070309020205020404" pitchFamily="49" charset="0"/>
              <a:buChar char="o"/>
            </a:pPr>
            <a:r>
              <a:rPr lang="en-US" sz="1200" dirty="0" smtClean="0">
                <a:latin typeface="Arial" panose="020B0604020202020204" pitchFamily="34" charset="0"/>
                <a:cs typeface="Arial" panose="020B0604020202020204" pitchFamily="34" charset="0"/>
              </a:rPr>
              <a:t>Participating Agencies: Womack Army Hospital, Cumberland County Office of Emergency Management.</a:t>
            </a:r>
          </a:p>
        </p:txBody>
      </p:sp>
      <p:cxnSp>
        <p:nvCxnSpPr>
          <p:cNvPr id="12" name="Straight Connector 11"/>
          <p:cNvCxnSpPr/>
          <p:nvPr/>
        </p:nvCxnSpPr>
        <p:spPr>
          <a:xfrm>
            <a:off x="8724900" y="3808818"/>
            <a:ext cx="3144584" cy="1833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90816" y="5394953"/>
            <a:ext cx="8034084" cy="779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732584" y="5415340"/>
            <a:ext cx="3144584" cy="1833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348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76835" y="195107"/>
            <a:ext cx="12192000" cy="607859"/>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algn="ctr" fontAlgn="base">
              <a:spcBef>
                <a:spcPct val="0"/>
              </a:spcBef>
              <a:spcAft>
                <a:spcPct val="0"/>
              </a:spcAft>
            </a:pPr>
            <a:r>
              <a:rPr lang="en-US" sz="2400" b="1" dirty="0" smtClean="0">
                <a:latin typeface="Arial" pitchFamily="34" charset="0"/>
                <a:ea typeface="Times New Roman" pitchFamily="18" charset="0"/>
                <a:cs typeface="Arial" pitchFamily="34" charset="0"/>
              </a:rPr>
              <a:t>Fort Bragg FSE </a:t>
            </a:r>
            <a:r>
              <a:rPr lang="en-US" sz="2400" b="1" dirty="0">
                <a:latin typeface="Arial" pitchFamily="34" charset="0"/>
                <a:ea typeface="Times New Roman" pitchFamily="18" charset="0"/>
                <a:cs typeface="Arial" pitchFamily="34" charset="0"/>
              </a:rPr>
              <a:t>Scenario Design</a:t>
            </a:r>
          </a:p>
          <a:p>
            <a:pPr algn="ctr" fontAlgn="base">
              <a:spcBef>
                <a:spcPct val="0"/>
              </a:spcBef>
              <a:spcAft>
                <a:spcPct val="0"/>
              </a:spcAft>
            </a:pPr>
            <a:r>
              <a:rPr lang="en-US" sz="1100" b="1" dirty="0">
                <a:latin typeface="Arial" pitchFamily="34" charset="0"/>
                <a:cs typeface="Arial" pitchFamily="34" charset="0"/>
              </a:rPr>
              <a:t>(Man-made Disaster)</a:t>
            </a:r>
            <a:endParaRPr lang="en-US" sz="1100" dirty="0">
              <a:latin typeface="Arial" pitchFamily="34" charset="0"/>
              <a:cs typeface="Arial" pitchFamily="34" charset="0"/>
            </a:endParaRPr>
          </a:p>
        </p:txBody>
      </p:sp>
      <p:sp>
        <p:nvSpPr>
          <p:cNvPr id="3" name="TextBox 2"/>
          <p:cNvSpPr txBox="1"/>
          <p:nvPr/>
        </p:nvSpPr>
        <p:spPr>
          <a:xfrm>
            <a:off x="559778" y="738768"/>
            <a:ext cx="11155507" cy="6130909"/>
          </a:xfrm>
          <a:prstGeom prst="rect">
            <a:avLst/>
          </a:prstGeom>
          <a:noFill/>
        </p:spPr>
        <p:txBody>
          <a:bodyPr wrap="square" rtlCol="0">
            <a:spAutoFit/>
          </a:bodyPr>
          <a:lstStyle/>
          <a:p>
            <a:r>
              <a:rPr lang="en-US" b="1" u="sng" dirty="0" smtClean="0">
                <a:latin typeface="Arial" panose="020B0604020202020204" pitchFamily="34" charset="0"/>
                <a:cs typeface="Arial" panose="020B0604020202020204" pitchFamily="34" charset="0"/>
              </a:rPr>
              <a:t>Scenario/Sequence of Events:</a:t>
            </a:r>
            <a:r>
              <a:rPr lang="en-US" dirty="0" smtClean="0">
                <a:latin typeface="Arial" panose="020B0604020202020204" pitchFamily="34" charset="0"/>
                <a:cs typeface="Arial" panose="020B0604020202020204" pitchFamily="34" charset="0"/>
              </a:rPr>
              <a:t>  </a:t>
            </a:r>
          </a:p>
          <a:p>
            <a:pPr>
              <a:lnSpc>
                <a:spcPct val="120000"/>
              </a:lnSpc>
            </a:pPr>
            <a:endParaRPr lang="en-US" sz="1200" dirty="0">
              <a:latin typeface="Arial" panose="020B0604020202020204" pitchFamily="34" charset="0"/>
              <a:cs typeface="Arial" panose="020B0604020202020204" pitchFamily="34" charset="0"/>
            </a:endParaRPr>
          </a:p>
          <a:p>
            <a:pPr>
              <a:lnSpc>
                <a:spcPct val="120000"/>
              </a:lnSpc>
            </a:pPr>
            <a:r>
              <a:rPr lang="en-US" sz="1600" dirty="0" smtClean="0">
                <a:latin typeface="Arial" panose="020B0604020202020204" pitchFamily="34" charset="0"/>
                <a:cs typeface="Arial" panose="020B0604020202020204" pitchFamily="34" charset="0"/>
              </a:rPr>
              <a:t>Shortly </a:t>
            </a:r>
            <a:r>
              <a:rPr lang="en-US" sz="1600" dirty="0">
                <a:latin typeface="Arial" panose="020B0604020202020204" pitchFamily="34" charset="0"/>
                <a:cs typeface="Arial" panose="020B0604020202020204" pitchFamily="34" charset="0"/>
              </a:rPr>
              <a:t>following the conclusion of FSE ORBIT </a:t>
            </a:r>
            <a:r>
              <a:rPr lang="en-US" sz="1600" dirty="0" smtClean="0">
                <a:latin typeface="Arial" panose="020B0604020202020204" pitchFamily="34" charset="0"/>
                <a:cs typeface="Arial" panose="020B0604020202020204" pitchFamily="34" charset="0"/>
              </a:rPr>
              <a:t>COMET-19, </a:t>
            </a:r>
            <a:r>
              <a:rPr lang="en-US" sz="1600" dirty="0">
                <a:latin typeface="Arial" panose="020B0604020202020204" pitchFamily="34" charset="0"/>
                <a:cs typeface="Arial" panose="020B0604020202020204" pitchFamily="34" charset="0"/>
              </a:rPr>
              <a:t>Ft. Bragg has reduced it’s FPCON posture to B(+) and returned operations to a steady-state level.  </a:t>
            </a:r>
          </a:p>
          <a:p>
            <a:pPr>
              <a:lnSpc>
                <a:spcPct val="120000"/>
              </a:lnSpc>
            </a:pPr>
            <a:endParaRPr lang="en-US" sz="1200" dirty="0">
              <a:latin typeface="Arial" panose="020B0604020202020204" pitchFamily="34" charset="0"/>
              <a:cs typeface="Arial" panose="020B0604020202020204" pitchFamily="34" charset="0"/>
            </a:endParaRPr>
          </a:p>
          <a:p>
            <a:pPr>
              <a:lnSpc>
                <a:spcPct val="120000"/>
              </a:lnSpc>
            </a:pPr>
            <a:r>
              <a:rPr lang="en-US" sz="1600" dirty="0" smtClean="0">
                <a:latin typeface="Arial" panose="020B0604020202020204" pitchFamily="34" charset="0"/>
                <a:cs typeface="Arial" panose="020B0604020202020204" pitchFamily="34" charset="0"/>
              </a:rPr>
              <a:t>Two </a:t>
            </a:r>
            <a:r>
              <a:rPr lang="en-US" sz="1600" dirty="0">
                <a:latin typeface="Arial" panose="020B0604020202020204" pitchFamily="34" charset="0"/>
                <a:cs typeface="Arial" panose="020B0604020202020204" pitchFamily="34" charset="0"/>
              </a:rPr>
              <a:t>of the four personnel who had successfully infiltrated the installation during ORBIT </a:t>
            </a:r>
            <a:r>
              <a:rPr lang="en-US" sz="1600" dirty="0" smtClean="0">
                <a:latin typeface="Arial" panose="020B0604020202020204" pitchFamily="34" charset="0"/>
                <a:cs typeface="Arial" panose="020B0604020202020204" pitchFamily="34" charset="0"/>
              </a:rPr>
              <a:t>COMET-19 </a:t>
            </a:r>
            <a:r>
              <a:rPr lang="en-US" sz="1600" dirty="0">
                <a:latin typeface="Arial" panose="020B0604020202020204" pitchFamily="34" charset="0"/>
                <a:cs typeface="Arial" panose="020B0604020202020204" pitchFamily="34" charset="0"/>
              </a:rPr>
              <a:t>(and remained undetected) detonate a tanker filled with a Class III </a:t>
            </a:r>
            <a:r>
              <a:rPr lang="en-US" sz="1600" dirty="0" err="1">
                <a:latin typeface="Arial" panose="020B0604020202020204" pitchFamily="34" charset="0"/>
                <a:cs typeface="Arial" panose="020B0604020202020204" pitchFamily="34" charset="0"/>
              </a:rPr>
              <a:t>HazMat</a:t>
            </a:r>
            <a:r>
              <a:rPr lang="en-US" sz="1600" dirty="0">
                <a:latin typeface="Arial" panose="020B0604020202020204" pitchFamily="34" charset="0"/>
                <a:cs typeface="Arial" panose="020B0604020202020204" pitchFamily="34" charset="0"/>
              </a:rPr>
              <a:t> (Acetonitrile) near the Pope Airfield Hanger causing a MASCAL event, multiple fatalities, </a:t>
            </a:r>
            <a:r>
              <a:rPr lang="en-US" sz="1600" dirty="0" err="1">
                <a:latin typeface="Arial" panose="020B0604020202020204" pitchFamily="34" charset="0"/>
                <a:cs typeface="Arial" panose="020B0604020202020204" pitchFamily="34" charset="0"/>
              </a:rPr>
              <a:t>HazMat</a:t>
            </a:r>
            <a:r>
              <a:rPr lang="en-US" sz="1600" dirty="0">
                <a:latin typeface="Arial" panose="020B0604020202020204" pitchFamily="34" charset="0"/>
                <a:cs typeface="Arial" panose="020B0604020202020204" pitchFamily="34" charset="0"/>
              </a:rPr>
              <a:t> release and a toxic plume traveling SE across Silver Ramp and the runway towards the Pope Soldier Readiness Center</a:t>
            </a:r>
            <a:r>
              <a:rPr lang="en-US" sz="1600" dirty="0" smtClean="0">
                <a:latin typeface="Arial" panose="020B0604020202020204" pitchFamily="34" charset="0"/>
                <a:cs typeface="Arial" panose="020B0604020202020204" pitchFamily="34" charset="0"/>
              </a:rPr>
              <a:t>.</a:t>
            </a:r>
          </a:p>
          <a:p>
            <a:pPr>
              <a:lnSpc>
                <a:spcPct val="120000"/>
              </a:lnSpc>
            </a:pPr>
            <a:endParaRPr lang="en-US" sz="1200" dirty="0">
              <a:latin typeface="Arial" panose="020B0604020202020204" pitchFamily="34" charset="0"/>
              <a:cs typeface="Arial" panose="020B0604020202020204" pitchFamily="34" charset="0"/>
            </a:endParaRPr>
          </a:p>
          <a:p>
            <a:r>
              <a:rPr lang="en-US" sz="1600" b="1" u="sng" dirty="0" smtClean="0">
                <a:latin typeface="Arial" panose="020B0604020202020204" pitchFamily="34" charset="0"/>
                <a:cs typeface="Arial" panose="020B0604020202020204" pitchFamily="34" charset="0"/>
              </a:rPr>
              <a:t>Expected Response Activities:</a:t>
            </a:r>
            <a:r>
              <a:rPr lang="en-US" sz="1600" dirty="0" smtClean="0">
                <a:latin typeface="Arial" panose="020B0604020202020204" pitchFamily="34" charset="0"/>
                <a:cs typeface="Arial" panose="020B0604020202020204" pitchFamily="34" charset="0"/>
              </a:rPr>
              <a:t>  With limited time (8+/-</a:t>
            </a:r>
            <a:r>
              <a:rPr lang="en-US" sz="1600" dirty="0" err="1" smtClean="0">
                <a:latin typeface="Arial" panose="020B0604020202020204" pitchFamily="34" charset="0"/>
                <a:cs typeface="Arial" panose="020B0604020202020204" pitchFamily="34" charset="0"/>
              </a:rPr>
              <a:t>hrs</a:t>
            </a:r>
            <a:r>
              <a:rPr lang="en-US" sz="1600" dirty="0" smtClean="0">
                <a:latin typeface="Arial" panose="020B0604020202020204" pitchFamily="34" charset="0"/>
                <a:cs typeface="Arial" panose="020B0604020202020204" pitchFamily="34" charset="0"/>
              </a:rPr>
              <a:t>) the MASCAL will focus on the Consequence Management actions in the Mitigation and Recovery side of the response.  Event takes place after explosion has occurred with the following pre-staged: Incident Site, cordon/ECP, CCP/Staging Area/ICP and the EOC.  On scene LE/Fire/EMS will perform security, evidence preservation, and casualty collection (Triage, Treatment and Transportation).  Evaluation will be directed to those events after a MASCAL has occurred: Patient Tracking</a:t>
            </a:r>
            <a:r>
              <a:rPr lang="en-US" sz="1600" dirty="0">
                <a:latin typeface="Arial" panose="020B0604020202020204" pitchFamily="34" charset="0"/>
                <a:cs typeface="Arial" panose="020B0604020202020204" pitchFamily="34" charset="0"/>
              </a:rPr>
              <a:t>, Fatality Management </a:t>
            </a:r>
            <a:r>
              <a:rPr lang="en-US" sz="1600" dirty="0" smtClean="0">
                <a:latin typeface="Arial" panose="020B0604020202020204" pitchFamily="34" charset="0"/>
                <a:cs typeface="Arial" panose="020B0604020202020204" pitchFamily="34" charset="0"/>
              </a:rPr>
              <a:t>(Transportation,  Identification, Notification), FPCON change assessment, Shelter-in-Place (AMOG), Religious Rights, Accountability (ADPASS), Recovery Working Group (Develop Objectives List), Establish EFAC and coordinating with off Post partner agencies.  Event will entail significant PAO activities to include initial press release, establishing a Media Operations Center (MOC), dealing with the media (social media) and end with a mock briefing via Garrison Commander (or </a:t>
            </a:r>
            <a:r>
              <a:rPr lang="en-US" sz="1600" dirty="0">
                <a:latin typeface="Arial" panose="020B0604020202020204" pitchFamily="34" charset="0"/>
                <a:cs typeface="Arial" panose="020B0604020202020204" pitchFamily="34" charset="0"/>
              </a:rPr>
              <a:t>D</a:t>
            </a:r>
            <a:r>
              <a:rPr lang="en-US" sz="1600" dirty="0" smtClean="0">
                <a:latin typeface="Arial" panose="020B0604020202020204" pitchFamily="34" charset="0"/>
                <a:cs typeface="Arial" panose="020B0604020202020204" pitchFamily="34" charset="0"/>
              </a:rPr>
              <a:t>esignated Alternate).</a:t>
            </a:r>
          </a:p>
          <a:p>
            <a:pPr marL="342900" indent="-342900"/>
            <a:endParaRPr lang="en-US" sz="1200" dirty="0" smtClean="0">
              <a:latin typeface="Arial" panose="020B0604020202020204" pitchFamily="34" charset="0"/>
              <a:cs typeface="Arial" panose="020B0604020202020204" pitchFamily="34" charset="0"/>
            </a:endParaRPr>
          </a:p>
          <a:p>
            <a:r>
              <a:rPr lang="en-US" sz="1600" b="1" u="sng" dirty="0" smtClean="0">
                <a:latin typeface="Arial" panose="020B0604020202020204" pitchFamily="34" charset="0"/>
                <a:cs typeface="Arial" panose="020B0604020202020204" pitchFamily="34" charset="0"/>
              </a:rPr>
              <a:t>Operational Risk (Exercise Risk to Mission Assurance):</a:t>
            </a:r>
            <a:r>
              <a:rPr lang="en-US" sz="1600" b="1" dirty="0" smtClean="0">
                <a:latin typeface="Arial" panose="020B0604020202020204" pitchFamily="34" charset="0"/>
                <a:cs typeface="Arial" panose="020B0604020202020204" pitchFamily="34" charset="0"/>
              </a:rPr>
              <a:t> None</a:t>
            </a:r>
            <a:endParaRPr lang="en-US" sz="1600" b="1" u="sng" dirty="0" smtClean="0">
              <a:latin typeface="Arial" panose="020B0604020202020204" pitchFamily="34" charset="0"/>
              <a:cs typeface="Arial" panose="020B0604020202020204" pitchFamily="34" charset="0"/>
            </a:endParaRPr>
          </a:p>
          <a:p>
            <a:endParaRPr lang="en-US" sz="1200" b="1" u="sng" dirty="0" smtClean="0">
              <a:latin typeface="Arial" panose="020B0604020202020204" pitchFamily="34" charset="0"/>
              <a:cs typeface="Arial" panose="020B0604020202020204" pitchFamily="34" charset="0"/>
            </a:endParaRPr>
          </a:p>
          <a:p>
            <a:r>
              <a:rPr lang="en-US" sz="1600" b="1" u="sng" dirty="0" smtClean="0">
                <a:latin typeface="Arial" panose="020B0604020202020204" pitchFamily="34" charset="0"/>
                <a:cs typeface="Arial" panose="020B0604020202020204" pitchFamily="34" charset="0"/>
              </a:rPr>
              <a:t>Environmental Risk:</a:t>
            </a:r>
            <a:r>
              <a:rPr lang="en-US" sz="1600" b="1" dirty="0" smtClean="0">
                <a:latin typeface="Arial" panose="020B0604020202020204" pitchFamily="34" charset="0"/>
                <a:cs typeface="Arial" panose="020B0604020202020204" pitchFamily="34" charset="0"/>
              </a:rPr>
              <a:t> None</a:t>
            </a:r>
            <a:endParaRPr lang="en-US"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7621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TotalTime>
  <Words>804</Words>
  <Application>Microsoft Office PowerPoint</Application>
  <PresentationFormat>Widescreen</PresentationFormat>
  <Paragraphs>65</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Courier New</vt:lpstr>
      <vt:lpstr>Times New Roman</vt:lpstr>
      <vt:lpstr>Wingdings</vt:lpstr>
      <vt:lpstr>Office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MHouston</dc:creator>
  <cp:lastModifiedBy>Buehler, Adam F CIV USA IMCOM</cp:lastModifiedBy>
  <cp:revision>66</cp:revision>
  <cp:lastPrinted>2020-10-07T13:08:56Z</cp:lastPrinted>
  <dcterms:created xsi:type="dcterms:W3CDTF">2018-11-06T09:55:30Z</dcterms:created>
  <dcterms:modified xsi:type="dcterms:W3CDTF">2020-10-07T13:21:55Z</dcterms:modified>
</cp:coreProperties>
</file>